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256" r:id="rId2"/>
    <p:sldId id="285" r:id="rId3"/>
    <p:sldId id="286" r:id="rId4"/>
    <p:sldId id="287" r:id="rId5"/>
    <p:sldId id="288" r:id="rId6"/>
    <p:sldId id="289" r:id="rId7"/>
    <p:sldId id="290" r:id="rId8"/>
    <p:sldId id="291" r:id="rId9"/>
    <p:sldId id="293" r:id="rId10"/>
    <p:sldId id="303" r:id="rId11"/>
    <p:sldId id="306" r:id="rId12"/>
    <p:sldId id="294" r:id="rId13"/>
    <p:sldId id="300" r:id="rId14"/>
    <p:sldId id="301" r:id="rId15"/>
    <p:sldId id="304" r:id="rId16"/>
    <p:sldId id="302" r:id="rId17"/>
    <p:sldId id="305" r:id="rId18"/>
    <p:sldId id="307" r:id="rId19"/>
    <p:sldId id="297" r:id="rId20"/>
    <p:sldId id="295" r:id="rId21"/>
    <p:sldId id="299" r:id="rId22"/>
    <p:sldId id="296" r:id="rId23"/>
  </p:sldIdLst>
  <p:sldSz cx="9144000" cy="6858000" type="screen4x3"/>
  <p:notesSz cx="6784975" cy="9906000"/>
  <p:custDataLst>
    <p:tags r:id="rId25"/>
  </p:custDataLst>
  <p:defaultTextStyle>
    <a:defPPr>
      <a:defRPr lang="de-DE"/>
    </a:defPPr>
    <a:lvl1pPr algn="ctr" rtl="0" fontAlgn="base">
      <a:spcBef>
        <a:spcPct val="0"/>
      </a:spcBef>
      <a:spcAft>
        <a:spcPct val="0"/>
      </a:spcAft>
      <a:defRPr sz="1200" kern="1200">
        <a:solidFill>
          <a:schemeClr val="tx1"/>
        </a:solidFill>
        <a:latin typeface="Arial" charset="0"/>
        <a:ea typeface="+mn-ea"/>
        <a:cs typeface="+mn-cs"/>
      </a:defRPr>
    </a:lvl1pPr>
    <a:lvl2pPr marL="457200" algn="ctr" rtl="0" fontAlgn="base">
      <a:spcBef>
        <a:spcPct val="0"/>
      </a:spcBef>
      <a:spcAft>
        <a:spcPct val="0"/>
      </a:spcAft>
      <a:defRPr sz="1200" kern="1200">
        <a:solidFill>
          <a:schemeClr val="tx1"/>
        </a:solidFill>
        <a:latin typeface="Arial" charset="0"/>
        <a:ea typeface="+mn-ea"/>
        <a:cs typeface="+mn-cs"/>
      </a:defRPr>
    </a:lvl2pPr>
    <a:lvl3pPr marL="914400" algn="ctr" rtl="0" fontAlgn="base">
      <a:spcBef>
        <a:spcPct val="0"/>
      </a:spcBef>
      <a:spcAft>
        <a:spcPct val="0"/>
      </a:spcAft>
      <a:defRPr sz="1200" kern="1200">
        <a:solidFill>
          <a:schemeClr val="tx1"/>
        </a:solidFill>
        <a:latin typeface="Arial" charset="0"/>
        <a:ea typeface="+mn-ea"/>
        <a:cs typeface="+mn-cs"/>
      </a:defRPr>
    </a:lvl3pPr>
    <a:lvl4pPr marL="1371600" algn="ctr" rtl="0" fontAlgn="base">
      <a:spcBef>
        <a:spcPct val="0"/>
      </a:spcBef>
      <a:spcAft>
        <a:spcPct val="0"/>
      </a:spcAft>
      <a:defRPr sz="1200" kern="1200">
        <a:solidFill>
          <a:schemeClr val="tx1"/>
        </a:solidFill>
        <a:latin typeface="Arial" charset="0"/>
        <a:ea typeface="+mn-ea"/>
        <a:cs typeface="+mn-cs"/>
      </a:defRPr>
    </a:lvl4pPr>
    <a:lvl5pPr marL="1828800" algn="ctr" rtl="0" fontAlgn="base">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U-Pseudonym 3716863163873121" initials="T3" lastIdx="2" clrIdx="0">
    <p:extLst>
      <p:ext uri="{19B8F6BF-5375-455C-9EA6-DF929625EA0E}">
        <p15:presenceInfo xmlns:p15="http://schemas.microsoft.com/office/powerpoint/2012/main" userId="S::3716863163873121@msopseudo.tu-berlin.de::f3b6384a-8dbd-4578-ac09-8199ade8e2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0E1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Mittlere Formatvorlage 1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667" autoAdjust="0"/>
    <p:restoredTop sz="82843" autoAdjust="0"/>
  </p:normalViewPr>
  <p:slideViewPr>
    <p:cSldViewPr>
      <p:cViewPr varScale="1">
        <p:scale>
          <a:sx n="86" d="100"/>
          <a:sy n="86" d="100"/>
        </p:scale>
        <p:origin x="848"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40156" cy="495300"/>
          </a:xfrm>
          <a:prstGeom prst="rect">
            <a:avLst/>
          </a:prstGeom>
          <a:noFill/>
          <a:ln w="9525">
            <a:noFill/>
            <a:miter lim="800000"/>
            <a:headEnd/>
            <a:tailEnd/>
          </a:ln>
          <a:effectLst/>
        </p:spPr>
        <p:txBody>
          <a:bodyPr vert="horz" wrap="square" lIns="91257" tIns="45629" rIns="91257" bIns="45629" numCol="1" anchor="t" anchorCtr="0" compatLnSpc="1">
            <a:prstTxWarp prst="textNoShape">
              <a:avLst/>
            </a:prstTxWarp>
          </a:bodyPr>
          <a:lstStyle>
            <a:lvl1pPr algn="l">
              <a:defRPr/>
            </a:lvl1pPr>
          </a:lstStyle>
          <a:p>
            <a:endParaRPr lang="de-DE"/>
          </a:p>
        </p:txBody>
      </p:sp>
      <p:sp>
        <p:nvSpPr>
          <p:cNvPr id="9219" name="Rectangle 3"/>
          <p:cNvSpPr>
            <a:spLocks noGrp="1" noChangeArrowheads="1"/>
          </p:cNvSpPr>
          <p:nvPr>
            <p:ph type="dt" idx="1"/>
          </p:nvPr>
        </p:nvSpPr>
        <p:spPr bwMode="auto">
          <a:xfrm>
            <a:off x="3843251" y="0"/>
            <a:ext cx="2940156" cy="495300"/>
          </a:xfrm>
          <a:prstGeom prst="rect">
            <a:avLst/>
          </a:prstGeom>
          <a:noFill/>
          <a:ln w="9525">
            <a:noFill/>
            <a:miter lim="800000"/>
            <a:headEnd/>
            <a:tailEnd/>
          </a:ln>
          <a:effectLst/>
        </p:spPr>
        <p:txBody>
          <a:bodyPr vert="horz" wrap="square" lIns="91257" tIns="45629" rIns="91257" bIns="45629" numCol="1" anchor="t" anchorCtr="0" compatLnSpc="1">
            <a:prstTxWarp prst="textNoShape">
              <a:avLst/>
            </a:prstTxWarp>
          </a:bodyPr>
          <a:lstStyle>
            <a:lvl1pPr algn="r">
              <a:defRPr/>
            </a:lvl1pPr>
          </a:lstStyle>
          <a:p>
            <a:endParaRPr lang="de-DE"/>
          </a:p>
        </p:txBody>
      </p:sp>
      <p:sp>
        <p:nvSpPr>
          <p:cNvPr id="9220" name="Rectangle 4"/>
          <p:cNvSpPr>
            <a:spLocks noGrp="1" noRot="1" noChangeAspect="1" noChangeArrowheads="1" noTextEdit="1"/>
          </p:cNvSpPr>
          <p:nvPr>
            <p:ph type="sldImg" idx="2"/>
          </p:nvPr>
        </p:nvSpPr>
        <p:spPr bwMode="auto">
          <a:xfrm>
            <a:off x="915988" y="742950"/>
            <a:ext cx="4953000" cy="3714750"/>
          </a:xfrm>
          <a:prstGeom prst="rect">
            <a:avLst/>
          </a:prstGeom>
          <a:noFill/>
          <a:ln w="9525">
            <a:solidFill>
              <a:srgbClr val="000000"/>
            </a:solidFill>
            <a:miter lim="800000"/>
            <a:headEnd/>
            <a:tailEnd/>
          </a:ln>
          <a:effectLst/>
        </p:spPr>
      </p:sp>
      <p:sp>
        <p:nvSpPr>
          <p:cNvPr id="9221" name="Rectangle 5"/>
          <p:cNvSpPr>
            <a:spLocks noGrp="1" noChangeArrowheads="1"/>
          </p:cNvSpPr>
          <p:nvPr>
            <p:ph type="body" sz="quarter" idx="3"/>
          </p:nvPr>
        </p:nvSpPr>
        <p:spPr bwMode="auto">
          <a:xfrm>
            <a:off x="678498" y="4705350"/>
            <a:ext cx="5427980" cy="4457700"/>
          </a:xfrm>
          <a:prstGeom prst="rect">
            <a:avLst/>
          </a:prstGeom>
          <a:noFill/>
          <a:ln w="9525">
            <a:noFill/>
            <a:miter lim="800000"/>
            <a:headEnd/>
            <a:tailEnd/>
          </a:ln>
          <a:effectLst/>
        </p:spPr>
        <p:txBody>
          <a:bodyPr vert="horz" wrap="square" lIns="91257" tIns="45629" rIns="91257" bIns="45629"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9222" name="Rectangle 6"/>
          <p:cNvSpPr>
            <a:spLocks noGrp="1" noChangeArrowheads="1"/>
          </p:cNvSpPr>
          <p:nvPr>
            <p:ph type="ftr" sz="quarter" idx="4"/>
          </p:nvPr>
        </p:nvSpPr>
        <p:spPr bwMode="auto">
          <a:xfrm>
            <a:off x="0" y="9408981"/>
            <a:ext cx="2940156" cy="495300"/>
          </a:xfrm>
          <a:prstGeom prst="rect">
            <a:avLst/>
          </a:prstGeom>
          <a:noFill/>
          <a:ln w="9525">
            <a:noFill/>
            <a:miter lim="800000"/>
            <a:headEnd/>
            <a:tailEnd/>
          </a:ln>
          <a:effectLst/>
        </p:spPr>
        <p:txBody>
          <a:bodyPr vert="horz" wrap="square" lIns="91257" tIns="45629" rIns="91257" bIns="45629" numCol="1" anchor="b" anchorCtr="0" compatLnSpc="1">
            <a:prstTxWarp prst="textNoShape">
              <a:avLst/>
            </a:prstTxWarp>
          </a:bodyPr>
          <a:lstStyle>
            <a:lvl1pPr algn="l">
              <a:defRPr/>
            </a:lvl1pPr>
          </a:lstStyle>
          <a:p>
            <a:endParaRPr lang="de-DE"/>
          </a:p>
        </p:txBody>
      </p:sp>
      <p:sp>
        <p:nvSpPr>
          <p:cNvPr id="9223" name="Rectangle 7"/>
          <p:cNvSpPr>
            <a:spLocks noGrp="1" noChangeArrowheads="1"/>
          </p:cNvSpPr>
          <p:nvPr>
            <p:ph type="sldNum" sz="quarter" idx="5"/>
          </p:nvPr>
        </p:nvSpPr>
        <p:spPr bwMode="auto">
          <a:xfrm>
            <a:off x="3843251" y="9408981"/>
            <a:ext cx="2940156" cy="495300"/>
          </a:xfrm>
          <a:prstGeom prst="rect">
            <a:avLst/>
          </a:prstGeom>
          <a:noFill/>
          <a:ln w="9525">
            <a:noFill/>
            <a:miter lim="800000"/>
            <a:headEnd/>
            <a:tailEnd/>
          </a:ln>
          <a:effectLst/>
        </p:spPr>
        <p:txBody>
          <a:bodyPr vert="horz" wrap="square" lIns="91257" tIns="45629" rIns="91257" bIns="45629" numCol="1" anchor="b" anchorCtr="0" compatLnSpc="1">
            <a:prstTxWarp prst="textNoShape">
              <a:avLst/>
            </a:prstTxWarp>
          </a:bodyPr>
          <a:lstStyle>
            <a:lvl1pPr algn="r">
              <a:defRPr/>
            </a:lvl1pPr>
          </a:lstStyle>
          <a:p>
            <a:fld id="{6B20ABA0-1007-4703-B048-52624A968109}" type="slidenum">
              <a:rPr lang="de-DE"/>
              <a:pPr/>
              <a:t>‹Nr.›</a:t>
            </a:fld>
            <a:endParaRPr lang="de-DE"/>
          </a:p>
        </p:txBody>
      </p:sp>
    </p:spTree>
    <p:extLst>
      <p:ext uri="{BB962C8B-B14F-4D97-AF65-F5344CB8AC3E}">
        <p14:creationId xmlns:p14="http://schemas.microsoft.com/office/powerpoint/2010/main" val="413996916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B20ABA0-1007-4703-B048-52624A968109}" type="slidenum">
              <a:rPr lang="de-DE" smtClean="0"/>
              <a:pPr/>
              <a:t>2</a:t>
            </a:fld>
            <a:endParaRPr lang="de-DE"/>
          </a:p>
        </p:txBody>
      </p:sp>
    </p:spTree>
    <p:extLst>
      <p:ext uri="{BB962C8B-B14F-4D97-AF65-F5344CB8AC3E}">
        <p14:creationId xmlns:p14="http://schemas.microsoft.com/office/powerpoint/2010/main" val="2937960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effectLst/>
                <a:latin typeface="Arial" charset="0"/>
                <a:ea typeface="+mn-ea"/>
                <a:cs typeface="+mn-cs"/>
              </a:rPr>
              <a:t> </a:t>
            </a:r>
            <a:endParaRPr lang="de-DE" sz="1200" kern="1200" dirty="0">
              <a:solidFill>
                <a:schemeClr val="tx1"/>
              </a:solidFill>
              <a:effectLst/>
              <a:latin typeface="Arial" charset="0"/>
              <a:ea typeface="+mn-ea"/>
              <a:cs typeface="+mn-cs"/>
            </a:endParaRPr>
          </a:p>
          <a:p>
            <a:r>
              <a:rPr lang="de-DE" sz="1200" i="1" kern="1200" dirty="0">
                <a:solidFill>
                  <a:schemeClr val="tx1"/>
                </a:solidFill>
                <a:effectLst/>
                <a:latin typeface="Arial" charset="0"/>
                <a:ea typeface="+mn-ea"/>
                <a:cs typeface="+mn-cs"/>
              </a:rPr>
              <a:t>Verschiedene Routen setzen sich nach der Vereinfachung aus verschiedenen Linien zusammen. Es ist nicht möglich, Routenmuster aus Routen zu identifizieren, die durch unterschiedliche Linien beschrieben werden. Daher müssen die gemeinsamen Segmente identifiziert werden, und dann wird die Route R durch gemeinsame Segmente beschrieben</a:t>
            </a:r>
          </a:p>
          <a:p>
            <a:endParaRPr lang="de-DE" sz="1200" i="1" kern="1200" dirty="0">
              <a:solidFill>
                <a:schemeClr val="tx1"/>
              </a:solidFill>
              <a:effectLst/>
              <a:latin typeface="Arial" charset="0"/>
              <a:ea typeface="+mn-ea"/>
              <a:cs typeface="+mn-cs"/>
            </a:endParaRPr>
          </a:p>
          <a:p>
            <a:r>
              <a:rPr lang="de-DE" sz="1200" i="1" kern="1200" dirty="0">
                <a:solidFill>
                  <a:schemeClr val="tx1"/>
                </a:solidFill>
                <a:effectLst/>
                <a:latin typeface="Arial" charset="0"/>
                <a:ea typeface="+mn-ea"/>
                <a:cs typeface="+mn-cs"/>
              </a:rPr>
              <a:t>Definition 6 (Common Segment): </a:t>
            </a:r>
            <a:r>
              <a:rPr lang="de-DE" sz="1200" kern="1200" dirty="0">
                <a:solidFill>
                  <a:schemeClr val="tx1"/>
                </a:solidFill>
                <a:effectLst/>
                <a:latin typeface="Arial" charset="0"/>
                <a:ea typeface="+mn-ea"/>
                <a:cs typeface="+mn-cs"/>
              </a:rPr>
              <a:t>a </a:t>
            </a:r>
            <a:r>
              <a:rPr lang="de-DE" sz="1200" kern="1200" dirty="0" err="1">
                <a:solidFill>
                  <a:schemeClr val="tx1"/>
                </a:solidFill>
                <a:effectLst/>
                <a:latin typeface="Arial" charset="0"/>
                <a:ea typeface="+mn-ea"/>
                <a:cs typeface="+mn-cs"/>
              </a:rPr>
              <a:t>segment</a:t>
            </a:r>
            <a:r>
              <a:rPr lang="de-DE" sz="1200" kern="1200" dirty="0">
                <a:solidFill>
                  <a:schemeClr val="tx1"/>
                </a:solidFill>
                <a:effectLst/>
                <a:latin typeface="Arial" charset="0"/>
                <a:ea typeface="+mn-ea"/>
                <a:cs typeface="+mn-cs"/>
              </a:rPr>
              <a:t> </a:t>
            </a:r>
            <a:r>
              <a:rPr lang="de-DE" sz="1200" kern="1200" dirty="0" err="1">
                <a:solidFill>
                  <a:schemeClr val="tx1"/>
                </a:solidFill>
                <a:effectLst/>
                <a:latin typeface="Arial" charset="0"/>
                <a:ea typeface="+mn-ea"/>
                <a:cs typeface="+mn-cs"/>
              </a:rPr>
              <a:t>represents</a:t>
            </a:r>
            <a:r>
              <a:rPr lang="de-DE" sz="1200" kern="1200" dirty="0">
                <a:solidFill>
                  <a:schemeClr val="tx1"/>
                </a:solidFill>
                <a:effectLst/>
                <a:latin typeface="Arial" charset="0"/>
                <a:ea typeface="+mn-ea"/>
                <a:cs typeface="+mn-cs"/>
              </a:rPr>
              <a:t> </a:t>
            </a:r>
            <a:r>
              <a:rPr lang="de-DE" sz="1200" kern="1200" dirty="0" err="1">
                <a:solidFill>
                  <a:schemeClr val="tx1"/>
                </a:solidFill>
                <a:effectLst/>
                <a:latin typeface="Arial" charset="0"/>
                <a:ea typeface="+mn-ea"/>
                <a:cs typeface="+mn-cs"/>
              </a:rPr>
              <a:t>repeated</a:t>
            </a:r>
            <a:r>
              <a:rPr lang="de-DE" sz="1200" kern="1200" dirty="0">
                <a:solidFill>
                  <a:schemeClr val="tx1"/>
                </a:solidFill>
                <a:effectLst/>
                <a:latin typeface="Arial" charset="0"/>
                <a:ea typeface="+mn-ea"/>
                <a:cs typeface="+mn-cs"/>
              </a:rPr>
              <a:t> </a:t>
            </a:r>
            <a:r>
              <a:rPr lang="de-DE" sz="1200" kern="1200" dirty="0" err="1">
                <a:solidFill>
                  <a:schemeClr val="tx1"/>
                </a:solidFill>
                <a:effectLst/>
                <a:latin typeface="Arial" charset="0"/>
                <a:ea typeface="+mn-ea"/>
                <a:cs typeface="+mn-cs"/>
              </a:rPr>
              <a:t>trajectories</a:t>
            </a:r>
            <a:r>
              <a:rPr lang="de-DE" sz="1200" kern="1200" dirty="0">
                <a:solidFill>
                  <a:schemeClr val="tx1"/>
                </a:solidFill>
                <a:effectLst/>
                <a:latin typeface="Arial" charset="0"/>
                <a:ea typeface="+mn-ea"/>
                <a:cs typeface="+mn-cs"/>
              </a:rPr>
              <a:t> in different </a:t>
            </a:r>
            <a:r>
              <a:rPr lang="de-DE" sz="1200" kern="1200" dirty="0" err="1">
                <a:solidFill>
                  <a:schemeClr val="tx1"/>
                </a:solidFill>
                <a:effectLst/>
                <a:latin typeface="Arial" charset="0"/>
                <a:ea typeface="+mn-ea"/>
                <a:cs typeface="+mn-cs"/>
              </a:rPr>
              <a:t>routes</a:t>
            </a:r>
            <a:r>
              <a:rPr lang="de-DE" sz="1200" kern="1200" dirty="0">
                <a:solidFill>
                  <a:schemeClr val="tx1"/>
                </a:solidFill>
                <a:effectLst/>
                <a:latin typeface="Arial" charset="0"/>
                <a:ea typeface="+mn-ea"/>
                <a:cs typeface="+mn-cs"/>
              </a:rPr>
              <a:t>: </a:t>
            </a:r>
            <a:r>
              <a:rPr lang="de-DE" sz="1200" i="1" kern="1200" dirty="0">
                <a:solidFill>
                  <a:schemeClr val="tx1"/>
                </a:solidFill>
                <a:effectLst/>
                <a:latin typeface="Arial" charset="0"/>
                <a:ea typeface="+mn-ea"/>
                <a:cs typeface="+mn-cs"/>
              </a:rPr>
              <a:t>Si </a:t>
            </a:r>
            <a:r>
              <a:rPr lang="de-DE" sz="1200" kern="1200" dirty="0">
                <a:solidFill>
                  <a:schemeClr val="tx1"/>
                </a:solidFill>
                <a:effectLst/>
                <a:latin typeface="Arial" charset="0"/>
                <a:ea typeface="+mn-ea"/>
                <a:cs typeface="+mn-cs"/>
              </a:rPr>
              <a:t>= {(</a:t>
            </a:r>
            <a:r>
              <a:rPr lang="de-DE" sz="1200" i="1" kern="1200" dirty="0">
                <a:solidFill>
                  <a:schemeClr val="tx1"/>
                </a:solidFill>
                <a:effectLst/>
                <a:latin typeface="Arial" charset="0"/>
                <a:ea typeface="+mn-ea"/>
                <a:cs typeface="+mn-cs"/>
              </a:rPr>
              <a:t>x</a:t>
            </a:r>
            <a:r>
              <a:rPr lang="de-DE" sz="1200" kern="1200" dirty="0">
                <a:solidFill>
                  <a:schemeClr val="tx1"/>
                </a:solidFill>
                <a:effectLst/>
                <a:latin typeface="Arial" charset="0"/>
                <a:ea typeface="+mn-ea"/>
                <a:cs typeface="+mn-cs"/>
              </a:rPr>
              <a:t>1</a:t>
            </a:r>
            <a:r>
              <a:rPr lang="de-DE" sz="1200" i="1" kern="1200" dirty="0">
                <a:solidFill>
                  <a:schemeClr val="tx1"/>
                </a:solidFill>
                <a:effectLst/>
                <a:latin typeface="Arial" charset="0"/>
                <a:ea typeface="+mn-ea"/>
                <a:cs typeface="+mn-cs"/>
              </a:rPr>
              <a:t>i </a:t>
            </a:r>
            <a:r>
              <a:rPr lang="de-DE" sz="1200" kern="1200" dirty="0">
                <a:solidFill>
                  <a:schemeClr val="tx1"/>
                </a:solidFill>
                <a:effectLst/>
                <a:latin typeface="Arial" charset="0"/>
                <a:ea typeface="+mn-ea"/>
                <a:cs typeface="+mn-cs"/>
              </a:rPr>
              <a:t>, </a:t>
            </a:r>
            <a:r>
              <a:rPr lang="de-DE" sz="1200" i="1" kern="1200" dirty="0">
                <a:solidFill>
                  <a:schemeClr val="tx1"/>
                </a:solidFill>
                <a:effectLst/>
                <a:latin typeface="Arial" charset="0"/>
                <a:ea typeface="+mn-ea"/>
                <a:cs typeface="+mn-cs"/>
              </a:rPr>
              <a:t>y</a:t>
            </a:r>
            <a:r>
              <a:rPr lang="de-DE" sz="1200" kern="1200" dirty="0">
                <a:solidFill>
                  <a:schemeClr val="tx1"/>
                </a:solidFill>
                <a:effectLst/>
                <a:latin typeface="Arial" charset="0"/>
                <a:ea typeface="+mn-ea"/>
                <a:cs typeface="+mn-cs"/>
              </a:rPr>
              <a:t>1</a:t>
            </a:r>
            <a:r>
              <a:rPr lang="de-DE" sz="1200" i="1" kern="1200" dirty="0">
                <a:solidFill>
                  <a:schemeClr val="tx1"/>
                </a:solidFill>
                <a:effectLst/>
                <a:latin typeface="Arial" charset="0"/>
                <a:ea typeface="+mn-ea"/>
                <a:cs typeface="+mn-cs"/>
              </a:rPr>
              <a:t>i </a:t>
            </a:r>
            <a:r>
              <a:rPr lang="de-DE" sz="1200" kern="1200" dirty="0">
                <a:solidFill>
                  <a:schemeClr val="tx1"/>
                </a:solidFill>
                <a:effectLst/>
                <a:latin typeface="Arial" charset="0"/>
                <a:ea typeface="+mn-ea"/>
                <a:cs typeface="+mn-cs"/>
              </a:rPr>
              <a:t>), (</a:t>
            </a:r>
            <a:r>
              <a:rPr lang="de-DE" sz="1200" i="1" kern="1200" dirty="0">
                <a:solidFill>
                  <a:schemeClr val="tx1"/>
                </a:solidFill>
                <a:effectLst/>
                <a:latin typeface="Arial" charset="0"/>
                <a:ea typeface="+mn-ea"/>
                <a:cs typeface="+mn-cs"/>
              </a:rPr>
              <a:t>x</a:t>
            </a:r>
            <a:r>
              <a:rPr lang="de-DE" sz="1200" kern="1200" dirty="0">
                <a:solidFill>
                  <a:schemeClr val="tx1"/>
                </a:solidFill>
                <a:effectLst/>
                <a:latin typeface="Arial" charset="0"/>
                <a:ea typeface="+mn-ea"/>
                <a:cs typeface="+mn-cs"/>
              </a:rPr>
              <a:t>2</a:t>
            </a:r>
            <a:r>
              <a:rPr lang="de-DE" sz="1200" i="1" kern="1200" dirty="0">
                <a:solidFill>
                  <a:schemeClr val="tx1"/>
                </a:solidFill>
                <a:effectLst/>
                <a:latin typeface="Arial" charset="0"/>
                <a:ea typeface="+mn-ea"/>
                <a:cs typeface="+mn-cs"/>
              </a:rPr>
              <a:t>i</a:t>
            </a:r>
            <a:r>
              <a:rPr lang="de-DE" sz="1200" kern="1200" dirty="0">
                <a:solidFill>
                  <a:schemeClr val="tx1"/>
                </a:solidFill>
                <a:effectLst/>
                <a:latin typeface="Arial" charset="0"/>
                <a:ea typeface="+mn-ea"/>
                <a:cs typeface="+mn-cs"/>
              </a:rPr>
              <a:t>, </a:t>
            </a:r>
            <a:r>
              <a:rPr lang="de-DE" sz="1200" i="1" kern="1200" dirty="0">
                <a:solidFill>
                  <a:schemeClr val="tx1"/>
                </a:solidFill>
                <a:effectLst/>
                <a:latin typeface="Arial" charset="0"/>
                <a:ea typeface="+mn-ea"/>
                <a:cs typeface="+mn-cs"/>
              </a:rPr>
              <a:t>y</a:t>
            </a:r>
            <a:r>
              <a:rPr lang="de-DE" sz="1200" kern="1200" dirty="0">
                <a:solidFill>
                  <a:schemeClr val="tx1"/>
                </a:solidFill>
                <a:effectLst/>
                <a:latin typeface="Arial" charset="0"/>
                <a:ea typeface="+mn-ea"/>
                <a:cs typeface="+mn-cs"/>
              </a:rPr>
              <a:t>2</a:t>
            </a:r>
            <a:r>
              <a:rPr lang="de-DE" sz="1200" i="1" kern="1200" dirty="0">
                <a:solidFill>
                  <a:schemeClr val="tx1"/>
                </a:solidFill>
                <a:effectLst/>
                <a:latin typeface="Arial" charset="0"/>
                <a:ea typeface="+mn-ea"/>
                <a:cs typeface="+mn-cs"/>
              </a:rPr>
              <a:t>i</a:t>
            </a:r>
            <a:r>
              <a:rPr lang="de-DE" sz="1200" kern="1200" dirty="0">
                <a:solidFill>
                  <a:schemeClr val="tx1"/>
                </a:solidFill>
                <a:effectLst/>
                <a:latin typeface="Arial" charset="0"/>
                <a:ea typeface="+mn-ea"/>
                <a:cs typeface="+mn-cs"/>
              </a:rPr>
              <a:t>)}, </a:t>
            </a:r>
            <a:r>
              <a:rPr lang="de-DE" sz="1200" kern="1200" dirty="0" err="1">
                <a:solidFill>
                  <a:schemeClr val="tx1"/>
                </a:solidFill>
                <a:effectLst/>
                <a:latin typeface="Arial" charset="0"/>
                <a:ea typeface="+mn-ea"/>
                <a:cs typeface="+mn-cs"/>
              </a:rPr>
              <a:t>where</a:t>
            </a:r>
            <a:r>
              <a:rPr lang="de-DE" sz="1200" kern="1200" dirty="0">
                <a:solidFill>
                  <a:schemeClr val="tx1"/>
                </a:solidFill>
                <a:effectLst/>
                <a:latin typeface="Arial" charset="0"/>
                <a:ea typeface="+mn-ea"/>
                <a:cs typeface="+mn-cs"/>
              </a:rPr>
              <a:t> (</a:t>
            </a:r>
            <a:r>
              <a:rPr lang="de-DE" sz="1200" i="1" kern="1200" dirty="0">
                <a:solidFill>
                  <a:schemeClr val="tx1"/>
                </a:solidFill>
                <a:effectLst/>
                <a:latin typeface="Arial" charset="0"/>
                <a:ea typeface="+mn-ea"/>
                <a:cs typeface="+mn-cs"/>
              </a:rPr>
              <a:t>x</a:t>
            </a:r>
            <a:r>
              <a:rPr lang="de-DE" sz="1200" kern="1200" dirty="0">
                <a:solidFill>
                  <a:schemeClr val="tx1"/>
                </a:solidFill>
                <a:effectLst/>
                <a:latin typeface="Arial" charset="0"/>
                <a:ea typeface="+mn-ea"/>
                <a:cs typeface="+mn-cs"/>
              </a:rPr>
              <a:t>, </a:t>
            </a:r>
            <a:r>
              <a:rPr lang="de-DE" sz="1200" i="1" kern="1200" dirty="0" err="1">
                <a:solidFill>
                  <a:schemeClr val="tx1"/>
                </a:solidFill>
                <a:effectLst/>
                <a:latin typeface="Arial" charset="0"/>
                <a:ea typeface="+mn-ea"/>
                <a:cs typeface="+mn-cs"/>
              </a:rPr>
              <a:t>y</a:t>
            </a:r>
            <a:r>
              <a:rPr lang="de-DE" sz="1200" kern="1200" dirty="0">
                <a:solidFill>
                  <a:schemeClr val="tx1"/>
                </a:solidFill>
                <a:effectLst/>
                <a:latin typeface="Arial" charset="0"/>
                <a:ea typeface="+mn-ea"/>
                <a:cs typeface="+mn-cs"/>
              </a:rPr>
              <a:t>) </a:t>
            </a:r>
            <a:r>
              <a:rPr lang="de-DE" sz="1200" kern="1200" dirty="0" err="1">
                <a:solidFill>
                  <a:schemeClr val="tx1"/>
                </a:solidFill>
                <a:effectLst/>
                <a:latin typeface="Arial" charset="0"/>
                <a:ea typeface="+mn-ea"/>
                <a:cs typeface="+mn-cs"/>
              </a:rPr>
              <a:t>is</a:t>
            </a:r>
            <a:r>
              <a:rPr lang="de-DE" sz="1200" kern="1200" dirty="0">
                <a:solidFill>
                  <a:schemeClr val="tx1"/>
                </a:solidFill>
                <a:effectLst/>
                <a:latin typeface="Arial" charset="0"/>
                <a:ea typeface="+mn-ea"/>
                <a:cs typeface="+mn-cs"/>
              </a:rPr>
              <a:t> </a:t>
            </a:r>
            <a:r>
              <a:rPr lang="de-DE" sz="1200" kern="1200" dirty="0" err="1">
                <a:solidFill>
                  <a:schemeClr val="tx1"/>
                </a:solidFill>
                <a:effectLst/>
                <a:latin typeface="Arial" charset="0"/>
                <a:ea typeface="+mn-ea"/>
                <a:cs typeface="+mn-cs"/>
              </a:rPr>
              <a:t>the</a:t>
            </a:r>
            <a:r>
              <a:rPr lang="de-DE" sz="1200" kern="1200" dirty="0">
                <a:solidFill>
                  <a:schemeClr val="tx1"/>
                </a:solidFill>
                <a:effectLst/>
                <a:latin typeface="Arial" charset="0"/>
                <a:ea typeface="+mn-ea"/>
                <a:cs typeface="+mn-cs"/>
              </a:rPr>
              <a:t> </a:t>
            </a:r>
            <a:r>
              <a:rPr lang="de-DE" sz="1200" kern="1200" dirty="0" err="1">
                <a:solidFill>
                  <a:schemeClr val="tx1"/>
                </a:solidFill>
                <a:effectLst/>
                <a:latin typeface="Arial" charset="0"/>
                <a:ea typeface="+mn-ea"/>
                <a:cs typeface="+mn-cs"/>
              </a:rPr>
              <a:t>endpoint</a:t>
            </a:r>
            <a:r>
              <a:rPr lang="de-DE" sz="1200" kern="1200" dirty="0">
                <a:solidFill>
                  <a:schemeClr val="tx1"/>
                </a:solidFill>
                <a:effectLst/>
                <a:latin typeface="Arial" charset="0"/>
                <a:ea typeface="+mn-ea"/>
                <a:cs typeface="+mn-cs"/>
              </a:rPr>
              <a:t> </a:t>
            </a:r>
            <a:r>
              <a:rPr lang="de-DE" sz="1200" kern="1200" dirty="0" err="1">
                <a:solidFill>
                  <a:schemeClr val="tx1"/>
                </a:solidFill>
                <a:effectLst/>
                <a:latin typeface="Arial" charset="0"/>
                <a:ea typeface="+mn-ea"/>
                <a:cs typeface="+mn-cs"/>
              </a:rPr>
              <a:t>coordinate</a:t>
            </a:r>
            <a:r>
              <a:rPr lang="de-DE" sz="1200" kern="1200" dirty="0">
                <a:solidFill>
                  <a:schemeClr val="tx1"/>
                </a:solidFill>
                <a:effectLst/>
                <a:latin typeface="Arial" charset="0"/>
                <a:ea typeface="+mn-ea"/>
                <a:cs typeface="+mn-cs"/>
              </a:rPr>
              <a:t> </a:t>
            </a:r>
            <a:r>
              <a:rPr lang="de-DE" sz="1200" kern="1200" dirty="0" err="1">
                <a:solidFill>
                  <a:schemeClr val="tx1"/>
                </a:solidFill>
                <a:effectLst/>
                <a:latin typeface="Arial" charset="0"/>
                <a:ea typeface="+mn-ea"/>
                <a:cs typeface="+mn-cs"/>
              </a:rPr>
              <a:t>of</a:t>
            </a:r>
            <a:r>
              <a:rPr lang="de-DE" sz="1200" kern="1200" dirty="0">
                <a:solidFill>
                  <a:schemeClr val="tx1"/>
                </a:solidFill>
                <a:effectLst/>
                <a:latin typeface="Arial" charset="0"/>
                <a:ea typeface="+mn-ea"/>
                <a:cs typeface="+mn-cs"/>
              </a:rPr>
              <a:t> </a:t>
            </a:r>
            <a:r>
              <a:rPr lang="de-DE" sz="1200" i="1" kern="1200" dirty="0">
                <a:solidFill>
                  <a:schemeClr val="tx1"/>
                </a:solidFill>
                <a:effectLst/>
                <a:latin typeface="Arial" charset="0"/>
                <a:ea typeface="+mn-ea"/>
                <a:cs typeface="+mn-cs"/>
              </a:rPr>
              <a:t>Si</a:t>
            </a:r>
            <a:r>
              <a:rPr lang="de-DE" sz="1200" kern="1200" dirty="0">
                <a:solidFill>
                  <a:schemeClr val="tx1"/>
                </a:solidFill>
                <a:effectLst/>
                <a:latin typeface="Arial" charset="0"/>
                <a:ea typeface="+mn-ea"/>
                <a:cs typeface="+mn-cs"/>
              </a:rPr>
              <a:t>. </a:t>
            </a:r>
            <a:r>
              <a:rPr lang="de-DE" sz="1200" kern="1200" dirty="0" err="1">
                <a:solidFill>
                  <a:schemeClr val="tx1"/>
                </a:solidFill>
                <a:effectLst/>
                <a:latin typeface="Arial" charset="0"/>
                <a:ea typeface="+mn-ea"/>
                <a:cs typeface="+mn-cs"/>
              </a:rPr>
              <a:t>It</a:t>
            </a:r>
            <a:r>
              <a:rPr lang="de-DE" sz="1200" kern="1200" dirty="0">
                <a:solidFill>
                  <a:schemeClr val="tx1"/>
                </a:solidFill>
                <a:effectLst/>
                <a:latin typeface="Arial" charset="0"/>
                <a:ea typeface="+mn-ea"/>
                <a:cs typeface="+mn-cs"/>
              </a:rPr>
              <a:t> </a:t>
            </a:r>
            <a:r>
              <a:rPr lang="de-DE" sz="1200" kern="1200" dirty="0" err="1">
                <a:solidFill>
                  <a:schemeClr val="tx1"/>
                </a:solidFill>
                <a:effectLst/>
                <a:latin typeface="Arial" charset="0"/>
                <a:ea typeface="+mn-ea"/>
                <a:cs typeface="+mn-cs"/>
              </a:rPr>
              <a:t>is</a:t>
            </a:r>
            <a:r>
              <a:rPr lang="de-DE" sz="1200" kern="1200" dirty="0">
                <a:solidFill>
                  <a:schemeClr val="tx1"/>
                </a:solidFill>
                <a:effectLst/>
                <a:latin typeface="Arial" charset="0"/>
                <a:ea typeface="+mn-ea"/>
                <a:cs typeface="+mn-cs"/>
              </a:rPr>
              <a:t> a </a:t>
            </a:r>
            <a:r>
              <a:rPr lang="de-DE" sz="1200" kern="1200" dirty="0" err="1">
                <a:solidFill>
                  <a:schemeClr val="tx1"/>
                </a:solidFill>
                <a:effectLst/>
                <a:latin typeface="Arial" charset="0"/>
                <a:ea typeface="+mn-ea"/>
                <a:cs typeface="+mn-cs"/>
              </a:rPr>
              <a:t>scalar</a:t>
            </a:r>
            <a:r>
              <a:rPr lang="de-DE" sz="1200" kern="1200" dirty="0">
                <a:solidFill>
                  <a:schemeClr val="tx1"/>
                </a:solidFill>
                <a:effectLst/>
                <a:latin typeface="Arial" charset="0"/>
                <a:ea typeface="+mn-ea"/>
                <a:cs typeface="+mn-cs"/>
              </a:rPr>
              <a:t> </a:t>
            </a:r>
            <a:r>
              <a:rPr lang="de-DE" sz="1200" kern="1200" dirty="0" err="1">
                <a:solidFill>
                  <a:schemeClr val="tx1"/>
                </a:solidFill>
                <a:effectLst/>
                <a:latin typeface="Arial" charset="0"/>
                <a:ea typeface="+mn-ea"/>
                <a:cs typeface="+mn-cs"/>
              </a:rPr>
              <a:t>without</a:t>
            </a:r>
            <a:r>
              <a:rPr lang="de-DE" sz="1200" kern="1200" dirty="0">
                <a:solidFill>
                  <a:schemeClr val="tx1"/>
                </a:solidFill>
                <a:effectLst/>
                <a:latin typeface="Arial" charset="0"/>
                <a:ea typeface="+mn-ea"/>
                <a:cs typeface="+mn-cs"/>
              </a:rPr>
              <a:t> </a:t>
            </a:r>
            <a:r>
              <a:rPr lang="de-DE" sz="1200" kern="1200" dirty="0" err="1">
                <a:solidFill>
                  <a:schemeClr val="tx1"/>
                </a:solidFill>
                <a:effectLst/>
                <a:latin typeface="Arial" charset="0"/>
                <a:ea typeface="+mn-ea"/>
                <a:cs typeface="+mn-cs"/>
              </a:rPr>
              <a:t>direction</a:t>
            </a:r>
            <a:r>
              <a:rPr lang="de-DE" sz="1200" kern="1200" dirty="0">
                <a:solidFill>
                  <a:schemeClr val="tx1"/>
                </a:solidFill>
                <a:effectLst/>
                <a:latin typeface="Arial" charset="0"/>
                <a:ea typeface="+mn-ea"/>
                <a:cs typeface="+mn-cs"/>
              </a:rPr>
              <a:t>. </a:t>
            </a:r>
            <a:endParaRPr lang="de-DE" dirty="0"/>
          </a:p>
          <a:p>
            <a:endParaRPr lang="de-DE" dirty="0"/>
          </a:p>
        </p:txBody>
      </p:sp>
      <p:sp>
        <p:nvSpPr>
          <p:cNvPr id="4" name="Foliennummernplatzhalter 3"/>
          <p:cNvSpPr>
            <a:spLocks noGrp="1"/>
          </p:cNvSpPr>
          <p:nvPr>
            <p:ph type="sldNum" sz="quarter" idx="5"/>
          </p:nvPr>
        </p:nvSpPr>
        <p:spPr/>
        <p:txBody>
          <a:bodyPr/>
          <a:lstStyle/>
          <a:p>
            <a:fld id="{6B20ABA0-1007-4703-B048-52624A968109}" type="slidenum">
              <a:rPr lang="de-DE" smtClean="0"/>
              <a:pPr/>
              <a:t>6</a:t>
            </a:fld>
            <a:endParaRPr lang="de-DE"/>
          </a:p>
        </p:txBody>
      </p:sp>
    </p:spTree>
    <p:extLst>
      <p:ext uri="{BB962C8B-B14F-4D97-AF65-F5344CB8AC3E}">
        <p14:creationId xmlns:p14="http://schemas.microsoft.com/office/powerpoint/2010/main" val="4157538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B20ABA0-1007-4703-B048-52624A968109}" type="slidenum">
              <a:rPr lang="de-DE" smtClean="0"/>
              <a:pPr/>
              <a:t>7</a:t>
            </a:fld>
            <a:endParaRPr lang="de-DE"/>
          </a:p>
        </p:txBody>
      </p:sp>
    </p:spTree>
    <p:extLst>
      <p:ext uri="{BB962C8B-B14F-4D97-AF65-F5344CB8AC3E}">
        <p14:creationId xmlns:p14="http://schemas.microsoft.com/office/powerpoint/2010/main" val="2679989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B20ABA0-1007-4703-B048-52624A968109}" type="slidenum">
              <a:rPr lang="de-DE" smtClean="0"/>
              <a:pPr/>
              <a:t>10</a:t>
            </a:fld>
            <a:endParaRPr lang="de-DE"/>
          </a:p>
        </p:txBody>
      </p:sp>
    </p:spTree>
    <p:extLst>
      <p:ext uri="{BB962C8B-B14F-4D97-AF65-F5344CB8AC3E}">
        <p14:creationId xmlns:p14="http://schemas.microsoft.com/office/powerpoint/2010/main" val="565012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Eine weitere interessante Beobachtung ist, dass ein kurzes Liniensegment die Clusterqualität drastisch verschlechtern kann. Wir stellen fest, dass die Länge eines Liniensegments seine direkte Stärke darstellt; wenn ein Liniensegment kurz ist, ist seine Richtungsstärke gering. Dies bedeutet, dass der Winkelabstand unabhängig vom aktuellen Winkel klein ist, wenn eines der Segmente sehr kurz ist.</a:t>
            </a:r>
          </a:p>
        </p:txBody>
      </p:sp>
      <p:sp>
        <p:nvSpPr>
          <p:cNvPr id="4" name="Foliennummernplatzhalter 3"/>
          <p:cNvSpPr>
            <a:spLocks noGrp="1"/>
          </p:cNvSpPr>
          <p:nvPr>
            <p:ph type="sldNum" sz="quarter" idx="5"/>
          </p:nvPr>
        </p:nvSpPr>
        <p:spPr/>
        <p:txBody>
          <a:bodyPr/>
          <a:lstStyle/>
          <a:p>
            <a:fld id="{6B20ABA0-1007-4703-B048-52624A968109}" type="slidenum">
              <a:rPr lang="de-DE" smtClean="0"/>
              <a:pPr/>
              <a:t>11</a:t>
            </a:fld>
            <a:endParaRPr lang="de-DE"/>
          </a:p>
        </p:txBody>
      </p:sp>
    </p:spTree>
    <p:extLst>
      <p:ext uri="{BB962C8B-B14F-4D97-AF65-F5344CB8AC3E}">
        <p14:creationId xmlns:p14="http://schemas.microsoft.com/office/powerpoint/2010/main" val="3238828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de-DE" dirty="0"/>
              <a:t>Segmentierungsschritte. (a) LG1 = {L1, L2, ..., </a:t>
            </a:r>
            <a:r>
              <a:rPr lang="de-DE" dirty="0" err="1"/>
              <a:t>Ln</a:t>
            </a:r>
            <a:r>
              <a:rPr lang="de-DE" dirty="0"/>
              <a:t>}, identifiziere die aufeinanderfolgenden Linien von verschiedenen Routen. (b) Aufeinanderfolgende Verbindungslinien. LG1 = {L1, L21, L31, L41}, berechne die Repräsentationslinie von L1 und die Projektionspunkte jeder Linie. (c) Entfernen Sie redundante Projektionspunkte und filtern Sie die kurze Projektionslinie. (d) Form STS, R1 = S1S2S3, R2 = S1S2, R3 = S1, R4 = S3.</a:t>
            </a:r>
          </a:p>
          <a:p>
            <a:endParaRPr lang="de-DE" dirty="0"/>
          </a:p>
        </p:txBody>
      </p:sp>
      <p:sp>
        <p:nvSpPr>
          <p:cNvPr id="4" name="Foliennummernplatzhalter 3"/>
          <p:cNvSpPr>
            <a:spLocks noGrp="1"/>
          </p:cNvSpPr>
          <p:nvPr>
            <p:ph type="sldNum" sz="quarter" idx="5"/>
          </p:nvPr>
        </p:nvSpPr>
        <p:spPr/>
        <p:txBody>
          <a:bodyPr/>
          <a:lstStyle/>
          <a:p>
            <a:fld id="{6B20ABA0-1007-4703-B048-52624A968109}" type="slidenum">
              <a:rPr lang="de-DE" smtClean="0"/>
              <a:pPr/>
              <a:t>12</a:t>
            </a:fld>
            <a:endParaRPr lang="de-DE"/>
          </a:p>
        </p:txBody>
      </p:sp>
    </p:spTree>
    <p:extLst>
      <p:ext uri="{BB962C8B-B14F-4D97-AF65-F5344CB8AC3E}">
        <p14:creationId xmlns:p14="http://schemas.microsoft.com/office/powerpoint/2010/main" val="1940973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ist ein Segment (bzw. Cluster), also Straße oder Teilstraße oder gleich mehrere Straßen</a:t>
            </a:r>
          </a:p>
          <a:p>
            <a:endParaRPr lang="de-DE" dirty="0"/>
          </a:p>
          <a:p>
            <a:r>
              <a:rPr lang="de-DE" dirty="0"/>
              <a:t>in der finalen Darstellung, sollte das Segment nur durch eine Linie repräsentiert werden, die blauen Punkte sind sämtliche Start- und Endpunkte der Streckenabschnitt im einem Segment/Cluster man rechnet es mit lineare </a:t>
            </a:r>
            <a:r>
              <a:rPr lang="de-DE" dirty="0" err="1"/>
              <a:t>regression</a:t>
            </a:r>
            <a:r>
              <a:rPr lang="de-DE" dirty="0"/>
              <a:t> (</a:t>
            </a:r>
            <a:r>
              <a:rPr lang="de-DE" dirty="0" err="1"/>
              <a:t>linie</a:t>
            </a:r>
            <a:r>
              <a:rPr lang="de-DE" dirty="0"/>
              <a:t> mit minimale quadratische </a:t>
            </a:r>
            <a:r>
              <a:rPr lang="de-DE" dirty="0" err="1"/>
              <a:t>absatand</a:t>
            </a:r>
            <a:r>
              <a:rPr lang="de-DE" dirty="0"/>
              <a:t>)</a:t>
            </a:r>
          </a:p>
        </p:txBody>
      </p:sp>
      <p:sp>
        <p:nvSpPr>
          <p:cNvPr id="4" name="Foliennummernplatzhalter 3"/>
          <p:cNvSpPr>
            <a:spLocks noGrp="1"/>
          </p:cNvSpPr>
          <p:nvPr>
            <p:ph type="sldNum" sz="quarter" idx="5"/>
          </p:nvPr>
        </p:nvSpPr>
        <p:spPr/>
        <p:txBody>
          <a:bodyPr/>
          <a:lstStyle/>
          <a:p>
            <a:fld id="{6B20ABA0-1007-4703-B048-52624A968109}" type="slidenum">
              <a:rPr lang="de-DE" smtClean="0"/>
              <a:pPr/>
              <a:t>16</a:t>
            </a:fld>
            <a:endParaRPr lang="de-DE"/>
          </a:p>
        </p:txBody>
      </p:sp>
    </p:spTree>
    <p:extLst>
      <p:ext uri="{BB962C8B-B14F-4D97-AF65-F5344CB8AC3E}">
        <p14:creationId xmlns:p14="http://schemas.microsoft.com/office/powerpoint/2010/main" val="1588834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Line ID</a:t>
            </a:r>
          </a:p>
        </p:txBody>
      </p:sp>
      <p:sp>
        <p:nvSpPr>
          <p:cNvPr id="4" name="Foliennummernplatzhalter 3"/>
          <p:cNvSpPr>
            <a:spLocks noGrp="1"/>
          </p:cNvSpPr>
          <p:nvPr>
            <p:ph type="sldNum" sz="quarter" idx="5"/>
          </p:nvPr>
        </p:nvSpPr>
        <p:spPr/>
        <p:txBody>
          <a:bodyPr/>
          <a:lstStyle/>
          <a:p>
            <a:fld id="{6B20ABA0-1007-4703-B048-52624A968109}" type="slidenum">
              <a:rPr lang="de-DE" smtClean="0"/>
              <a:pPr/>
              <a:t>18</a:t>
            </a:fld>
            <a:endParaRPr lang="de-DE"/>
          </a:p>
        </p:txBody>
      </p:sp>
    </p:spTree>
    <p:extLst>
      <p:ext uri="{BB962C8B-B14F-4D97-AF65-F5344CB8AC3E}">
        <p14:creationId xmlns:p14="http://schemas.microsoft.com/office/powerpoint/2010/main" val="1507361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kern="1200" dirty="0">
                <a:solidFill>
                  <a:schemeClr val="tx1"/>
                </a:solidFill>
                <a:effectLst/>
                <a:latin typeface="Arial" charset="0"/>
                <a:ea typeface="+mn-ea"/>
                <a:cs typeface="+mn-cs"/>
              </a:rPr>
              <a:t>Data Set Mining: Apriori </a:t>
            </a:r>
          </a:p>
          <a:p>
            <a:r>
              <a:rPr lang="de-DE" sz="1200" b="0" i="0" u="none" strike="noStrike" kern="1200" dirty="0">
                <a:solidFill>
                  <a:schemeClr val="tx1"/>
                </a:solidFill>
                <a:effectLst/>
                <a:latin typeface="Arial" charset="0"/>
                <a:ea typeface="+mn-ea"/>
                <a:cs typeface="+mn-cs"/>
              </a:rPr>
              <a:t>Reihenfolge nicht beachtet </a:t>
            </a:r>
          </a:p>
          <a:p>
            <a:r>
              <a:rPr lang="de-DE" sz="1200" b="0" i="0" u="none" strike="noStrike" kern="1200" dirty="0">
                <a:solidFill>
                  <a:schemeClr val="tx1"/>
                </a:solidFill>
                <a:effectLst/>
                <a:latin typeface="Arial" charset="0"/>
                <a:ea typeface="+mn-ea"/>
                <a:cs typeface="+mn-cs"/>
              </a:rPr>
              <a:t> </a:t>
            </a:r>
            <a:r>
              <a:rPr lang="de-DE" sz="1200" b="0" i="0" u="none" strike="noStrike" kern="1200" dirty="0" err="1">
                <a:solidFill>
                  <a:schemeClr val="tx1"/>
                </a:solidFill>
                <a:effectLst/>
                <a:latin typeface="Arial" charset="0"/>
                <a:ea typeface="+mn-ea"/>
                <a:cs typeface="+mn-cs"/>
              </a:rPr>
              <a:t>discovering</a:t>
            </a:r>
            <a:r>
              <a:rPr lang="de-DE" sz="1200" b="0" i="0" u="none" strike="noStrike" kern="1200" dirty="0">
                <a:solidFill>
                  <a:schemeClr val="tx1"/>
                </a:solidFill>
                <a:effectLst/>
                <a:latin typeface="Arial" charset="0"/>
                <a:ea typeface="+mn-ea"/>
                <a:cs typeface="+mn-cs"/>
              </a:rPr>
              <a:t> </a:t>
            </a:r>
            <a:r>
              <a:rPr lang="de-DE" sz="1200" b="0" i="0" u="none" strike="noStrike" kern="1200" dirty="0" err="1">
                <a:solidFill>
                  <a:schemeClr val="tx1"/>
                </a:solidFill>
                <a:effectLst/>
                <a:latin typeface="Arial" charset="0"/>
                <a:ea typeface="+mn-ea"/>
                <a:cs typeface="+mn-cs"/>
              </a:rPr>
              <a:t>interesting</a:t>
            </a:r>
            <a:r>
              <a:rPr lang="de-DE" sz="1200" b="0" i="0" u="none" strike="noStrike" kern="1200" dirty="0">
                <a:solidFill>
                  <a:schemeClr val="tx1"/>
                </a:solidFill>
                <a:effectLst/>
                <a:latin typeface="Arial" charset="0"/>
                <a:ea typeface="+mn-ea"/>
                <a:cs typeface="+mn-cs"/>
              </a:rPr>
              <a:t> </a:t>
            </a:r>
            <a:r>
              <a:rPr lang="de-DE" sz="1200" b="0" i="0" u="none" strike="noStrike" kern="1200" dirty="0" err="1">
                <a:solidFill>
                  <a:schemeClr val="tx1"/>
                </a:solidFill>
                <a:effectLst/>
                <a:latin typeface="Arial" charset="0"/>
                <a:ea typeface="+mn-ea"/>
                <a:cs typeface="+mn-cs"/>
              </a:rPr>
              <a:t>subsequences</a:t>
            </a:r>
            <a:r>
              <a:rPr lang="de-DE" sz="1200" b="0" i="0" u="none" strike="noStrike" kern="1200" dirty="0">
                <a:solidFill>
                  <a:schemeClr val="tx1"/>
                </a:solidFill>
                <a:effectLst/>
                <a:latin typeface="Arial" charset="0"/>
                <a:ea typeface="+mn-ea"/>
                <a:cs typeface="+mn-cs"/>
              </a:rPr>
              <a:t> in a </a:t>
            </a:r>
            <a:r>
              <a:rPr lang="de-DE" sz="1200" b="0" i="0" u="none" strike="noStrike" kern="1200" dirty="0" err="1">
                <a:solidFill>
                  <a:schemeClr val="tx1"/>
                </a:solidFill>
                <a:effectLst/>
                <a:latin typeface="Arial" charset="0"/>
                <a:ea typeface="+mn-ea"/>
                <a:cs typeface="+mn-cs"/>
              </a:rPr>
              <a:t>set</a:t>
            </a:r>
            <a:r>
              <a:rPr lang="de-DE" sz="1200" b="0" i="0" u="none" strike="noStrike" kern="1200" dirty="0">
                <a:solidFill>
                  <a:schemeClr val="tx1"/>
                </a:solidFill>
                <a:effectLst/>
                <a:latin typeface="Arial" charset="0"/>
                <a:ea typeface="+mn-ea"/>
                <a:cs typeface="+mn-cs"/>
              </a:rPr>
              <a:t> </a:t>
            </a:r>
            <a:r>
              <a:rPr lang="de-DE" sz="1200" b="0" i="0" u="none" strike="noStrike" kern="1200" dirty="0" err="1">
                <a:solidFill>
                  <a:schemeClr val="tx1"/>
                </a:solidFill>
                <a:effectLst/>
                <a:latin typeface="Arial" charset="0"/>
                <a:ea typeface="+mn-ea"/>
                <a:cs typeface="+mn-cs"/>
              </a:rPr>
              <a:t>of</a:t>
            </a:r>
            <a:r>
              <a:rPr lang="de-DE" sz="1200" b="0" i="0" u="none" strike="noStrike" kern="1200" dirty="0">
                <a:solidFill>
                  <a:schemeClr val="tx1"/>
                </a:solidFill>
                <a:effectLst/>
                <a:latin typeface="Arial" charset="0"/>
                <a:ea typeface="+mn-ea"/>
                <a:cs typeface="+mn-cs"/>
              </a:rPr>
              <a:t> </a:t>
            </a:r>
            <a:r>
              <a:rPr lang="de-DE" sz="1200" b="0" i="0" u="none" strike="noStrike" kern="1200" dirty="0" err="1">
                <a:solidFill>
                  <a:schemeClr val="tx1"/>
                </a:solidFill>
                <a:effectLst/>
                <a:latin typeface="Arial" charset="0"/>
                <a:ea typeface="+mn-ea"/>
                <a:cs typeface="+mn-cs"/>
              </a:rPr>
              <a:t>sequences</a:t>
            </a:r>
            <a:r>
              <a:rPr lang="de-DE" sz="1200" b="0" i="0" u="none" strike="noStrike" kern="1200" dirty="0">
                <a:solidFill>
                  <a:schemeClr val="tx1"/>
                </a:solidFill>
                <a:effectLst/>
                <a:latin typeface="Arial" charset="0"/>
                <a:ea typeface="+mn-ea"/>
                <a:cs typeface="+mn-cs"/>
              </a:rPr>
              <a:t> </a:t>
            </a:r>
          </a:p>
          <a:p>
            <a:r>
              <a:rPr lang="de-DE" sz="1200" b="0" i="0" u="none" strike="noStrike" kern="1200" dirty="0">
                <a:solidFill>
                  <a:schemeClr val="tx1"/>
                </a:solidFill>
                <a:effectLst/>
                <a:latin typeface="Arial" charset="0"/>
                <a:ea typeface="+mn-ea"/>
                <a:cs typeface="+mn-cs"/>
              </a:rPr>
              <a:t>Mehrere Paper die einen Überblick geben</a:t>
            </a:r>
          </a:p>
          <a:p>
            <a:r>
              <a:rPr lang="de-DE" sz="1200" b="0" i="0" u="none" strike="noStrike" kern="1200" dirty="0" err="1">
                <a:solidFill>
                  <a:schemeClr val="tx1"/>
                </a:solidFill>
                <a:effectLst/>
                <a:latin typeface="Arial" charset="0"/>
                <a:ea typeface="+mn-ea"/>
                <a:cs typeface="+mn-cs"/>
              </a:rPr>
              <a:t>Vertical</a:t>
            </a:r>
            <a:r>
              <a:rPr lang="de-DE" sz="1200" b="0" i="0" u="none" strike="noStrike" kern="1200" dirty="0">
                <a:solidFill>
                  <a:schemeClr val="tx1"/>
                </a:solidFill>
                <a:effectLst/>
                <a:latin typeface="Arial" charset="0"/>
                <a:ea typeface="+mn-ea"/>
                <a:cs typeface="+mn-cs"/>
              </a:rPr>
              <a:t> </a:t>
            </a:r>
            <a:r>
              <a:rPr lang="de-DE" sz="1200" b="0" i="0" u="none" strike="noStrike" kern="1200" dirty="0" err="1">
                <a:solidFill>
                  <a:schemeClr val="tx1"/>
                </a:solidFill>
                <a:effectLst/>
                <a:latin typeface="Arial" charset="0"/>
                <a:ea typeface="+mn-ea"/>
                <a:cs typeface="+mn-cs"/>
              </a:rPr>
              <a:t>algorithms</a:t>
            </a:r>
            <a:r>
              <a:rPr lang="de-DE" sz="1200" b="0" i="0" u="none" strike="noStrike" kern="1200" dirty="0">
                <a:solidFill>
                  <a:schemeClr val="tx1"/>
                </a:solidFill>
                <a:effectLst/>
                <a:latin typeface="Arial" charset="0"/>
                <a:ea typeface="+mn-ea"/>
                <a:cs typeface="+mn-cs"/>
              </a:rPr>
              <a:t>, </a:t>
            </a:r>
            <a:r>
              <a:rPr lang="de-DE" sz="1200" b="0" i="0" u="none" strike="noStrike" kern="1200" dirty="0" err="1">
                <a:solidFill>
                  <a:schemeClr val="tx1"/>
                </a:solidFill>
                <a:effectLst/>
                <a:latin typeface="Arial" charset="0"/>
                <a:ea typeface="+mn-ea"/>
                <a:cs typeface="+mn-cs"/>
              </a:rPr>
              <a:t>bsp</a:t>
            </a:r>
            <a:r>
              <a:rPr lang="de-DE" sz="1200" b="0" i="0" u="none" strike="noStrike" kern="1200" dirty="0">
                <a:solidFill>
                  <a:schemeClr val="tx1"/>
                </a:solidFill>
                <a:effectLst/>
                <a:latin typeface="Arial" charset="0"/>
                <a:ea typeface="+mn-ea"/>
                <a:cs typeface="+mn-cs"/>
              </a:rPr>
              <a:t> </a:t>
            </a:r>
            <a:r>
              <a:rPr lang="de-DE" sz="1200" b="0" i="0" u="none" strike="noStrike" kern="1200" dirty="0" err="1">
                <a:solidFill>
                  <a:schemeClr val="tx1"/>
                </a:solidFill>
                <a:effectLst/>
                <a:latin typeface="Arial" charset="0"/>
                <a:ea typeface="+mn-ea"/>
                <a:cs typeface="+mn-cs"/>
              </a:rPr>
              <a:t>spam</a:t>
            </a:r>
            <a:r>
              <a:rPr lang="de-DE" sz="1200" b="0" i="0" u="none" strike="noStrike" kern="1200" dirty="0">
                <a:solidFill>
                  <a:schemeClr val="tx1"/>
                </a:solidFill>
                <a:effectLst/>
                <a:latin typeface="Arial" charset="0"/>
                <a:ea typeface="+mn-ea"/>
                <a:cs typeface="+mn-cs"/>
              </a:rPr>
              <a:t> oder </a:t>
            </a:r>
            <a:r>
              <a:rPr lang="de-DE" sz="1200" b="0" i="0" u="none" strike="noStrike" kern="1200" dirty="0" err="1">
                <a:solidFill>
                  <a:schemeClr val="tx1"/>
                </a:solidFill>
                <a:effectLst/>
                <a:latin typeface="Arial" charset="0"/>
                <a:ea typeface="+mn-ea"/>
                <a:cs typeface="+mn-cs"/>
              </a:rPr>
              <a:t>spade</a:t>
            </a:r>
            <a:r>
              <a:rPr lang="de-DE" sz="1200" b="0" i="0" u="none" strike="noStrike" kern="1200" dirty="0">
                <a:solidFill>
                  <a:schemeClr val="tx1"/>
                </a:solidFill>
                <a:effectLst/>
                <a:latin typeface="Arial" charset="0"/>
                <a:ea typeface="+mn-ea"/>
                <a:cs typeface="+mn-cs"/>
              </a:rPr>
              <a:t> oder cm </a:t>
            </a:r>
            <a:r>
              <a:rPr lang="de-DE" sz="1200" b="0" i="0" u="none" strike="noStrike" kern="1200" dirty="0" err="1">
                <a:solidFill>
                  <a:schemeClr val="tx1"/>
                </a:solidFill>
                <a:effectLst/>
                <a:latin typeface="Arial" charset="0"/>
                <a:ea typeface="+mn-ea"/>
                <a:cs typeface="+mn-cs"/>
              </a:rPr>
              <a:t>spade</a:t>
            </a:r>
            <a:endParaRPr lang="de-DE" dirty="0"/>
          </a:p>
        </p:txBody>
      </p:sp>
      <p:sp>
        <p:nvSpPr>
          <p:cNvPr id="4" name="Foliennummernplatzhalter 3"/>
          <p:cNvSpPr>
            <a:spLocks noGrp="1"/>
          </p:cNvSpPr>
          <p:nvPr>
            <p:ph type="sldNum" sz="quarter" idx="5"/>
          </p:nvPr>
        </p:nvSpPr>
        <p:spPr/>
        <p:txBody>
          <a:bodyPr/>
          <a:lstStyle/>
          <a:p>
            <a:fld id="{6B20ABA0-1007-4703-B048-52624A968109}" type="slidenum">
              <a:rPr lang="de-DE" smtClean="0"/>
              <a:pPr/>
              <a:t>19</a:t>
            </a:fld>
            <a:endParaRPr lang="de-DE"/>
          </a:p>
        </p:txBody>
      </p:sp>
    </p:spTree>
    <p:extLst>
      <p:ext uri="{BB962C8B-B14F-4D97-AF65-F5344CB8AC3E}">
        <p14:creationId xmlns:p14="http://schemas.microsoft.com/office/powerpoint/2010/main" val="27101420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9.xml"/><Relationship Id="rId7"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4.jpeg"/><Relationship Id="rId4" Type="http://schemas.openxmlformats.org/officeDocument/2006/relationships/tags" Target="../tags/tag10.xml"/><Relationship Id="rId9"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098" name="Rectangle 2"/>
          <p:cNvSpPr>
            <a:spLocks noGrp="1" noChangeArrowheads="1"/>
          </p:cNvSpPr>
          <p:nvPr>
            <p:ph type="ctrTitle" hasCustomPrompt="1"/>
            <p:custDataLst>
              <p:tags r:id="rId2"/>
            </p:custDataLst>
          </p:nvPr>
        </p:nvSpPr>
        <p:spPr>
          <a:xfrm>
            <a:off x="539750" y="4932578"/>
            <a:ext cx="8061325" cy="358560"/>
          </a:xfrm>
        </p:spPr>
        <p:txBody>
          <a:bodyPr/>
          <a:lstStyle>
            <a:lvl1pPr>
              <a:defRPr/>
            </a:lvl1pPr>
          </a:lstStyle>
          <a:p>
            <a:r>
              <a:rPr lang="de-DE" b="1" dirty="0"/>
              <a:t>Isolation/</a:t>
            </a:r>
            <a:r>
              <a:rPr lang="de-DE" b="1" dirty="0" err="1"/>
              <a:t>Durability</a:t>
            </a:r>
            <a:r>
              <a:rPr lang="de-DE" b="1" dirty="0"/>
              <a:t>/</a:t>
            </a:r>
            <a:r>
              <a:rPr lang="de-DE" b="1" dirty="0" err="1"/>
              <a:t>Recovery</a:t>
            </a:r>
            <a:endParaRPr lang="de-DE" dirty="0"/>
          </a:p>
        </p:txBody>
      </p:sp>
      <p:sp>
        <p:nvSpPr>
          <p:cNvPr id="4099" name="Rectangle 3"/>
          <p:cNvSpPr>
            <a:spLocks noGrp="1" noChangeArrowheads="1"/>
          </p:cNvSpPr>
          <p:nvPr>
            <p:ph type="subTitle" idx="1" hasCustomPrompt="1"/>
            <p:custDataLst>
              <p:tags r:id="rId3"/>
            </p:custDataLst>
          </p:nvPr>
        </p:nvSpPr>
        <p:spPr>
          <a:xfrm>
            <a:off x="539750" y="5686397"/>
            <a:ext cx="8061325" cy="252441"/>
          </a:xfrm>
        </p:spPr>
        <p:txBody>
          <a:bodyPr anchor="b">
            <a:spAutoFit/>
          </a:bodyPr>
          <a:lstStyle>
            <a:lvl1pPr marL="0" indent="0">
              <a:defRPr>
                <a:solidFill>
                  <a:schemeClr val="accent1"/>
                </a:solidFill>
              </a:defRPr>
            </a:lvl1pPr>
          </a:lstStyle>
          <a:p>
            <a:r>
              <a:rPr lang="de-DE" dirty="0"/>
              <a:t>Karen Verónica </a:t>
            </a:r>
            <a:r>
              <a:rPr lang="de-DE" dirty="0" err="1"/>
              <a:t>Sacotto</a:t>
            </a:r>
            <a:r>
              <a:rPr lang="de-DE" dirty="0"/>
              <a:t> </a:t>
            </a:r>
            <a:r>
              <a:rPr lang="de-DE" dirty="0" err="1"/>
              <a:t>Cárdenas</a:t>
            </a:r>
            <a:r>
              <a:rPr lang="de-DE" dirty="0"/>
              <a:t>, DBSEM, TU Berlin.  May 16,2019</a:t>
            </a:r>
          </a:p>
        </p:txBody>
      </p:sp>
      <p:sp>
        <p:nvSpPr>
          <p:cNvPr id="4104" name="Line 8"/>
          <p:cNvSpPr>
            <a:spLocks noChangeShapeType="1"/>
          </p:cNvSpPr>
          <p:nvPr>
            <p:custDataLst>
              <p:tags r:id="rId4"/>
            </p:custDataLst>
          </p:nvPr>
        </p:nvSpPr>
        <p:spPr bwMode="auto">
          <a:xfrm>
            <a:off x="539750" y="6135688"/>
            <a:ext cx="8061325" cy="0"/>
          </a:xfrm>
          <a:prstGeom prst="line">
            <a:avLst/>
          </a:prstGeom>
          <a:noFill/>
          <a:ln w="9525">
            <a:solidFill>
              <a:schemeClr val="accent1"/>
            </a:solidFill>
            <a:round/>
            <a:headEnd/>
            <a:tailEnd/>
          </a:ln>
          <a:effectLst/>
        </p:spPr>
        <p:txBody>
          <a:bodyPr/>
          <a:lstStyle/>
          <a:p>
            <a:endParaRPr lang="de-DE"/>
          </a:p>
        </p:txBody>
      </p:sp>
      <p:pic>
        <p:nvPicPr>
          <p:cNvPr id="4105" name="Picture 9" descr="TU_Logo_lang_RGB_rot_PPT-1"/>
          <p:cNvPicPr>
            <a:picLocks noChangeAspect="1" noChangeArrowheads="1"/>
          </p:cNvPicPr>
          <p:nvPr>
            <p:custDataLst>
              <p:tags r:id="rId5"/>
            </p:custDataLst>
          </p:nvPr>
        </p:nvPicPr>
        <p:blipFill>
          <a:blip r:embed="rId8" cstate="print"/>
          <a:srcRect/>
          <a:stretch>
            <a:fillRect/>
          </a:stretch>
        </p:blipFill>
        <p:spPr bwMode="auto">
          <a:xfrm>
            <a:off x="6440488" y="539750"/>
            <a:ext cx="2160587" cy="1206500"/>
          </a:xfrm>
          <a:prstGeom prst="rect">
            <a:avLst/>
          </a:prstGeom>
          <a:noFill/>
        </p:spPr>
      </p:pic>
      <p:graphicFrame>
        <p:nvGraphicFramePr>
          <p:cNvPr id="4110" name="Rectangle 14" hidden="1"/>
          <p:cNvGraphicFramePr>
            <a:graphicFrameLocks/>
          </p:cNvGraphicFramePr>
          <p:nvPr>
            <p:custDataLst>
              <p:tags r:id="rId6"/>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88" r:id="rId9" imgW="0" imgH="0" progId="TCLayout.ActiveDocument.1">
                  <p:embed/>
                </p:oleObj>
              </mc:Choice>
              <mc:Fallback>
                <p:oleObj r:id="rId9" imgW="0" imgH="0" progId="TCLayout.ActiveDocument.1">
                  <p:embed/>
                  <p:pic>
                    <p:nvPicPr>
                      <p:cNvPr id="4110" name="Rectangle 14"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113" name="Picture 17" descr="TU_130227_PPT_Bild-Aussicht"/>
          <p:cNvPicPr>
            <a:picLocks noChangeAspect="1" noChangeArrowheads="1"/>
          </p:cNvPicPr>
          <p:nvPr/>
        </p:nvPicPr>
        <p:blipFill>
          <a:blip r:embed="rId10" cstate="print"/>
          <a:srcRect/>
          <a:stretch>
            <a:fillRect/>
          </a:stretch>
        </p:blipFill>
        <p:spPr bwMode="auto">
          <a:xfrm>
            <a:off x="0" y="2286000"/>
            <a:ext cx="8604250" cy="2286000"/>
          </a:xfrm>
          <a:prstGeom prst="rect">
            <a:avLst/>
          </a:prstGeom>
          <a:noFill/>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750" y="1740115"/>
            <a:ext cx="8061325" cy="358560"/>
          </a:xfrm>
        </p:spPr>
        <p:txBody>
          <a:bodyPr/>
          <a:lstStyle/>
          <a:p>
            <a:r>
              <a:rPr lang="de-DE" dirty="0"/>
              <a:t>Outline</a:t>
            </a:r>
          </a:p>
        </p:txBody>
      </p:sp>
      <p:sp>
        <p:nvSpPr>
          <p:cNvPr id="3" name="Inhaltsplatzhalter 2"/>
          <p:cNvSpPr>
            <a:spLocks noGrp="1"/>
          </p:cNvSpPr>
          <p:nvPr>
            <p:ph idx="1" hasCustomPrompt="1"/>
          </p:nvPr>
        </p:nvSpPr>
        <p:spPr/>
        <p:txBody>
          <a:bodyPr/>
          <a:lstStyle>
            <a:lvl1pPr>
              <a:buFont typeface="Arial" panose="020B0604020202020204" pitchFamily="34" charset="0"/>
              <a:buChar char="•"/>
              <a:defRPr/>
            </a:lvl1pPr>
          </a:lstStyle>
          <a:p>
            <a:pPr lvl="0"/>
            <a:r>
              <a:rPr lang="de-DE" dirty="0" err="1"/>
              <a:t>Explain</a:t>
            </a:r>
            <a:r>
              <a:rPr lang="de-DE" dirty="0"/>
              <a:t> </a:t>
            </a:r>
            <a:r>
              <a:rPr lang="de-DE" dirty="0" err="1"/>
              <a:t>the</a:t>
            </a:r>
            <a:r>
              <a:rPr lang="de-DE" dirty="0"/>
              <a:t> </a:t>
            </a:r>
            <a:r>
              <a:rPr lang="de-DE" dirty="0" err="1"/>
              <a:t>Concept</a:t>
            </a:r>
            <a:r>
              <a:rPr lang="de-DE" dirty="0"/>
              <a:t> </a:t>
            </a:r>
            <a:r>
              <a:rPr lang="de-DE" dirty="0" err="1"/>
              <a:t>of</a:t>
            </a:r>
            <a:r>
              <a:rPr lang="de-DE" dirty="0"/>
              <a:t> Isolation </a:t>
            </a:r>
            <a:r>
              <a:rPr lang="de-DE" dirty="0" err="1"/>
              <a:t>and</a:t>
            </a:r>
            <a:r>
              <a:rPr lang="de-DE" dirty="0"/>
              <a:t> </a:t>
            </a:r>
            <a:r>
              <a:rPr lang="de-DE" dirty="0" err="1"/>
              <a:t>the</a:t>
            </a:r>
            <a:r>
              <a:rPr lang="de-DE" dirty="0"/>
              <a:t> different Levens </a:t>
            </a:r>
            <a:r>
              <a:rPr lang="de-DE" dirty="0" err="1"/>
              <a:t>of</a:t>
            </a:r>
            <a:r>
              <a:rPr lang="de-DE" dirty="0"/>
              <a:t> </a:t>
            </a:r>
            <a:r>
              <a:rPr lang="de-DE" dirty="0" err="1"/>
              <a:t>them</a:t>
            </a:r>
            <a:endParaRPr lang="de-DE" dirty="0"/>
          </a:p>
          <a:p>
            <a:pPr lvl="0"/>
            <a:r>
              <a:rPr lang="de-DE" dirty="0"/>
              <a:t>Basic </a:t>
            </a:r>
            <a:r>
              <a:rPr lang="de-DE" dirty="0" err="1"/>
              <a:t>Concept</a:t>
            </a:r>
            <a:r>
              <a:rPr lang="de-DE" dirty="0"/>
              <a:t> </a:t>
            </a:r>
            <a:r>
              <a:rPr lang="de-DE" dirty="0" err="1"/>
              <a:t>of</a:t>
            </a:r>
            <a:r>
              <a:rPr lang="de-DE" dirty="0"/>
              <a:t> </a:t>
            </a:r>
            <a:r>
              <a:rPr lang="de-DE" dirty="0" err="1"/>
              <a:t>Durability</a:t>
            </a:r>
            <a:endParaRPr lang="de-DE" dirty="0"/>
          </a:p>
          <a:p>
            <a:pPr lvl="0"/>
            <a:r>
              <a:rPr lang="de-DE" dirty="0"/>
              <a:t>Basic </a:t>
            </a:r>
            <a:r>
              <a:rPr lang="de-DE" dirty="0" err="1"/>
              <a:t>Concept</a:t>
            </a:r>
            <a:r>
              <a:rPr lang="de-DE" dirty="0"/>
              <a:t> </a:t>
            </a:r>
            <a:r>
              <a:rPr lang="de-DE" dirty="0" err="1"/>
              <a:t>of</a:t>
            </a:r>
            <a:r>
              <a:rPr lang="de-DE" dirty="0"/>
              <a:t> </a:t>
            </a:r>
            <a:r>
              <a:rPr lang="de-DE" dirty="0" err="1"/>
              <a:t>Recorvery</a:t>
            </a:r>
            <a:r>
              <a:rPr lang="de-DE" dirty="0"/>
              <a:t> </a:t>
            </a:r>
          </a:p>
        </p:txBody>
      </p:sp>
      <p:sp>
        <p:nvSpPr>
          <p:cNvPr id="4" name="Fußzeilenplatzhalter 3"/>
          <p:cNvSpPr>
            <a:spLocks noGrp="1"/>
          </p:cNvSpPr>
          <p:nvPr>
            <p:ph type="ftr" sz="quarter" idx="10"/>
          </p:nvPr>
        </p:nvSpPr>
        <p:spPr/>
        <p:txBody>
          <a:bodyPr/>
          <a:lstStyle>
            <a:lvl1pPr>
              <a:defRPr/>
            </a:lvl1pPr>
          </a:lstStyle>
          <a:p>
            <a:r>
              <a:rPr lang="de-DE" dirty="0" err="1"/>
              <a:t>M.Bauknecht</a:t>
            </a:r>
            <a:r>
              <a:rPr lang="de-DE" dirty="0"/>
              <a:t> | X. J. F. Liu | K. V. Sacotto Cárdenas | DBPRO SS19 | 17. Juni 2019</a:t>
            </a:r>
            <a:endParaRPr lang="de-DE" b="0" dirty="0"/>
          </a:p>
        </p:txBody>
      </p:sp>
      <p:sp>
        <p:nvSpPr>
          <p:cNvPr id="5" name="Foliennummernplatzhalter 4"/>
          <p:cNvSpPr>
            <a:spLocks noGrp="1"/>
          </p:cNvSpPr>
          <p:nvPr>
            <p:ph type="sldNum" sz="quarter" idx="11"/>
          </p:nvPr>
        </p:nvSpPr>
        <p:spPr/>
        <p:txBody>
          <a:bodyPr/>
          <a:lstStyle>
            <a:lvl1pPr>
              <a:defRPr/>
            </a:lvl1pPr>
          </a:lstStyle>
          <a:p>
            <a:r>
              <a:rPr lang="de-DE"/>
              <a:t>Seite </a:t>
            </a:r>
            <a:fld id="{6F903123-4CC2-4E08-BF04-132B6B4D8D3D}" type="slidenum">
              <a:rPr lang="de-DE"/>
              <a:pPr/>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9750" y="1355395"/>
            <a:ext cx="8061325" cy="743280"/>
          </a:xfrm>
        </p:spPr>
        <p:txBody>
          <a:bodyPr/>
          <a:lstStyle>
            <a:lvl1pPr marL="0" marR="0" indent="0" algn="l" defTabSz="914400" rtl="0" eaLnBrk="1" fontAlgn="base" latinLnBrk="0" hangingPunct="1">
              <a:lnSpc>
                <a:spcPts val="3000"/>
              </a:lnSpc>
              <a:spcBef>
                <a:spcPct val="0"/>
              </a:spcBef>
              <a:spcAft>
                <a:spcPct val="0"/>
              </a:spcAft>
              <a:buClrTx/>
              <a:buSzTx/>
              <a:buFontTx/>
              <a:buNone/>
              <a:tabLst/>
              <a:defRPr/>
            </a:lvl1pPr>
          </a:lstStyle>
          <a:p>
            <a:pPr marL="0" marR="0" lvl="0" indent="0" algn="l" defTabSz="914400" rtl="0" eaLnBrk="1" fontAlgn="base" latinLnBrk="0" hangingPunct="1">
              <a:lnSpc>
                <a:spcPts val="3000"/>
              </a:lnSpc>
              <a:spcBef>
                <a:spcPct val="0"/>
              </a:spcBef>
              <a:spcAft>
                <a:spcPct val="0"/>
              </a:spcAft>
              <a:buClrTx/>
              <a:buSzTx/>
              <a:buFontTx/>
              <a:buNone/>
              <a:tabLst/>
              <a:defRPr/>
            </a:pPr>
            <a:r>
              <a:rPr lang="de-DE" dirty="0" err="1"/>
              <a:t>What</a:t>
            </a:r>
            <a:r>
              <a:rPr lang="de-DE" dirty="0"/>
              <a:t> </a:t>
            </a:r>
            <a:r>
              <a:rPr lang="de-DE" dirty="0" err="1"/>
              <a:t>is</a:t>
            </a:r>
            <a:r>
              <a:rPr lang="de-DE" dirty="0"/>
              <a:t> Isolation?</a:t>
            </a:r>
            <a:br>
              <a:rPr lang="de-DE" dirty="0"/>
            </a:br>
            <a:endParaRPr lang="de-DE" dirty="0"/>
          </a:p>
        </p:txBody>
      </p:sp>
      <p:sp>
        <p:nvSpPr>
          <p:cNvPr id="3" name="Inhaltsplatzhalter 2"/>
          <p:cNvSpPr>
            <a:spLocks noGrp="1"/>
          </p:cNvSpPr>
          <p:nvPr>
            <p:ph idx="1" hasCustomPrompt="1"/>
          </p:nvPr>
        </p:nvSpPr>
        <p:spPr/>
        <p:txBody>
          <a:bodyPr/>
          <a:lstStyle>
            <a:lvl1pPr marL="0" indent="0">
              <a:buFont typeface="Arial" panose="020B0604020202020204" pitchFamily="34" charset="0"/>
              <a:buNone/>
              <a:defRPr lang="de-DE" sz="1200" smtClean="0">
                <a:effectLst/>
              </a:defRPr>
            </a:lvl1pPr>
            <a:lvl2pPr marL="539750" indent="0">
              <a:buFont typeface="Arial" panose="020B0604020202020204" pitchFamily="34" charset="0"/>
              <a:buNone/>
              <a:defRPr sz="1400"/>
            </a:lvl2pPr>
          </a:lstStyle>
          <a:p>
            <a:r>
              <a:rPr lang="de-DE" dirty="0"/>
              <a:t> </a:t>
            </a:r>
            <a:r>
              <a:rPr lang="en-US" sz="1200" dirty="0">
                <a:solidFill>
                  <a:srgbClr val="000000"/>
                </a:solidFill>
                <a:effectLst/>
                <a:latin typeface="Times New Roman" panose="02020603050405020304" pitchFamily="18" charset="0"/>
                <a:cs typeface="Times New Roman" panose="02020603050405020304" pitchFamily="18" charset="0"/>
              </a:rPr>
              <a:t>I</a:t>
            </a:r>
            <a:r>
              <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solation </a:t>
            </a:r>
          </a:p>
          <a:p>
            <a:pPr lvl="1"/>
            <a:r>
              <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defines how and when changes become an operation that becomes visible to other concurrent operations </a:t>
            </a:r>
          </a:p>
          <a:p>
            <a:pPr lvl="1"/>
            <a:r>
              <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Is one of the four ACID properties</a:t>
            </a:r>
          </a:p>
          <a:p>
            <a:pPr lvl="1"/>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pPr lvl="0"/>
            <a:endParaRPr lang="de-DE" dirty="0"/>
          </a:p>
        </p:txBody>
      </p:sp>
      <p:sp>
        <p:nvSpPr>
          <p:cNvPr id="4" name="Fußzeilenplatzhalter 3"/>
          <p:cNvSpPr>
            <a:spLocks noGrp="1"/>
          </p:cNvSpPr>
          <p:nvPr>
            <p:ph type="ftr" sz="quarter" idx="10"/>
          </p:nvPr>
        </p:nvSpPr>
        <p:spPr/>
        <p:txBody>
          <a:bodyPr/>
          <a:lstStyle>
            <a:lvl1pPr>
              <a:defRPr/>
            </a:lvl1pPr>
          </a:lstStyle>
          <a:p>
            <a:r>
              <a:rPr lang="de-DE" dirty="0" err="1"/>
              <a:t>M.Bauknecht</a:t>
            </a:r>
            <a:r>
              <a:rPr lang="de-DE" dirty="0"/>
              <a:t> | X. J. F. Liu | K. V. Sacotto Cárdenas | DBPRO SS19 | 17. Juni 2019</a:t>
            </a:r>
            <a:endParaRPr lang="de-DE" b="0" dirty="0"/>
          </a:p>
        </p:txBody>
      </p:sp>
      <p:sp>
        <p:nvSpPr>
          <p:cNvPr id="5" name="Foliennummernplatzhalter 4"/>
          <p:cNvSpPr>
            <a:spLocks noGrp="1"/>
          </p:cNvSpPr>
          <p:nvPr>
            <p:ph type="sldNum" sz="quarter" idx="11"/>
          </p:nvPr>
        </p:nvSpPr>
        <p:spPr/>
        <p:txBody>
          <a:bodyPr/>
          <a:lstStyle>
            <a:lvl1pPr>
              <a:defRPr/>
            </a:lvl1pPr>
          </a:lstStyle>
          <a:p>
            <a:r>
              <a:rPr lang="de-DE"/>
              <a:t>Seite </a:t>
            </a:r>
            <a:fld id="{6F903123-4CC2-4E08-BF04-132B6B4D8D3D}" type="slidenum">
              <a:rPr lang="de-DE"/>
              <a:pPr/>
              <a:t>‹Nr.›</a:t>
            </a:fld>
            <a:endParaRPr lang="de-DE"/>
          </a:p>
        </p:txBody>
      </p:sp>
    </p:spTree>
    <p:extLst>
      <p:ext uri="{BB962C8B-B14F-4D97-AF65-F5344CB8AC3E}">
        <p14:creationId xmlns:p14="http://schemas.microsoft.com/office/powerpoint/2010/main" val="142634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Fußzeilenplatzhalter 2"/>
          <p:cNvSpPr>
            <a:spLocks noGrp="1"/>
          </p:cNvSpPr>
          <p:nvPr>
            <p:ph type="ftr" sz="quarter" idx="10"/>
          </p:nvPr>
        </p:nvSpPr>
        <p:spPr/>
        <p:txBody>
          <a:bodyPr/>
          <a:lstStyle>
            <a:lvl1pPr>
              <a:defRPr/>
            </a:lvl1pPr>
          </a:lstStyle>
          <a:p>
            <a:r>
              <a:rPr lang="de-DE" dirty="0" err="1"/>
              <a:t>M.Bauknecht</a:t>
            </a:r>
            <a:r>
              <a:rPr lang="de-DE" dirty="0"/>
              <a:t> | X. J. F. Liu | K. V. Sacotto Cárdenas | DBPRO SS19 | 17. Juni 2019</a:t>
            </a:r>
            <a:endParaRPr lang="de-DE" b="0" dirty="0"/>
          </a:p>
        </p:txBody>
      </p:sp>
      <p:sp>
        <p:nvSpPr>
          <p:cNvPr id="4" name="Foliennummernplatzhalter 3"/>
          <p:cNvSpPr>
            <a:spLocks noGrp="1"/>
          </p:cNvSpPr>
          <p:nvPr>
            <p:ph type="sldNum" sz="quarter" idx="11"/>
          </p:nvPr>
        </p:nvSpPr>
        <p:spPr/>
        <p:txBody>
          <a:bodyPr/>
          <a:lstStyle>
            <a:lvl1pPr>
              <a:defRPr/>
            </a:lvl1pPr>
          </a:lstStyle>
          <a:p>
            <a:r>
              <a:rPr lang="de-DE"/>
              <a:t>Seite </a:t>
            </a:r>
            <a:fld id="{4F2AF0D0-B71F-4E17-B028-871FB7B8FD64}" type="slidenum">
              <a:rPr lang="de-DE"/>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lvl1pPr>
              <a:defRPr/>
            </a:lvl1pPr>
          </a:lstStyle>
          <a:p>
            <a:r>
              <a:rPr lang="de-DE" dirty="0" err="1"/>
              <a:t>M.Bauknecht</a:t>
            </a:r>
            <a:r>
              <a:rPr lang="de-DE" dirty="0"/>
              <a:t> | X. J. F. Liu | K. V. Sacotto Cárdenas | DBPRO SS19 | 17. Juni 2019</a:t>
            </a:r>
            <a:endParaRPr lang="de-DE" b="0" dirty="0"/>
          </a:p>
        </p:txBody>
      </p:sp>
      <p:sp>
        <p:nvSpPr>
          <p:cNvPr id="3" name="Foliennummernplatzhalter 2"/>
          <p:cNvSpPr>
            <a:spLocks noGrp="1"/>
          </p:cNvSpPr>
          <p:nvPr>
            <p:ph type="sldNum" sz="quarter" idx="11"/>
          </p:nvPr>
        </p:nvSpPr>
        <p:spPr/>
        <p:txBody>
          <a:bodyPr/>
          <a:lstStyle>
            <a:lvl1pPr>
              <a:defRPr/>
            </a:lvl1pPr>
          </a:lstStyle>
          <a:p>
            <a:r>
              <a:rPr lang="de-DE"/>
              <a:t>Seite </a:t>
            </a:r>
            <a:fld id="{CA359BB0-E196-4CA4-B775-7CB12B502B2B}" type="slidenum">
              <a:rPr lang="de-DE"/>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Fußzeilenplatzhalter 4"/>
          <p:cNvSpPr>
            <a:spLocks noGrp="1"/>
          </p:cNvSpPr>
          <p:nvPr>
            <p:ph type="ftr" sz="quarter" idx="10"/>
          </p:nvPr>
        </p:nvSpPr>
        <p:spPr/>
        <p:txBody>
          <a:bodyPr/>
          <a:lstStyle>
            <a:lvl1pPr>
              <a:defRPr/>
            </a:lvl1pPr>
          </a:lstStyle>
          <a:p>
            <a:r>
              <a:rPr lang="de-DE" dirty="0" err="1"/>
              <a:t>M.Bauknecht</a:t>
            </a:r>
            <a:r>
              <a:rPr lang="de-DE" dirty="0"/>
              <a:t> | X. J. F. Liu | K. V. Sacotto Cárdenas | DBPRO SS19 | 17. Juni 2019</a:t>
            </a:r>
            <a:endParaRPr lang="de-DE" b="0" dirty="0"/>
          </a:p>
        </p:txBody>
      </p:sp>
      <p:sp>
        <p:nvSpPr>
          <p:cNvPr id="6" name="Foliennummernplatzhalter 5"/>
          <p:cNvSpPr>
            <a:spLocks noGrp="1"/>
          </p:cNvSpPr>
          <p:nvPr>
            <p:ph type="sldNum" sz="quarter" idx="11"/>
          </p:nvPr>
        </p:nvSpPr>
        <p:spPr/>
        <p:txBody>
          <a:bodyPr/>
          <a:lstStyle>
            <a:lvl1pPr>
              <a:defRPr/>
            </a:lvl1pPr>
          </a:lstStyle>
          <a:p>
            <a:r>
              <a:rPr lang="de-DE"/>
              <a:t>Seite </a:t>
            </a:r>
            <a:fld id="{353D5CFC-BFD5-4831-A36C-748A258A2647}" type="slidenum">
              <a:rPr lang="de-DE"/>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13"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tags" Target="../tags/tag5.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tags" Target="../tags/tag2.xml"/><Relationship Id="rId14" Type="http://schemas.openxmlformats.org/officeDocument/2006/relationships/tags" Target="../tags/tag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custDataLst>
              <p:tags r:id="rId9"/>
            </p:custDataLst>
          </p:nvPr>
        </p:nvSpPr>
        <p:spPr bwMode="auto">
          <a:xfrm>
            <a:off x="539750" y="1355395"/>
            <a:ext cx="8061325" cy="743280"/>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p>
            <a:pPr lvl="0"/>
            <a:r>
              <a:rPr lang="de-DE" b="1" dirty="0"/>
              <a:t>DBSEM SS19</a:t>
            </a:r>
            <a:br>
              <a:rPr lang="de-DE" b="1" dirty="0"/>
            </a:br>
            <a:r>
              <a:rPr lang="de-DE" b="1" dirty="0"/>
              <a:t>Isolation/</a:t>
            </a:r>
            <a:r>
              <a:rPr lang="de-DE" b="1" dirty="0" err="1"/>
              <a:t>Durability</a:t>
            </a:r>
            <a:r>
              <a:rPr lang="de-DE" b="1" dirty="0"/>
              <a:t>/</a:t>
            </a:r>
            <a:r>
              <a:rPr lang="de-DE" b="1" dirty="0" err="1"/>
              <a:t>Recovery</a:t>
            </a:r>
            <a:endParaRPr lang="de-DE" dirty="0"/>
          </a:p>
        </p:txBody>
      </p:sp>
      <p:sp>
        <p:nvSpPr>
          <p:cNvPr id="1027" name="Rectangle 3"/>
          <p:cNvSpPr>
            <a:spLocks noGrp="1" noChangeArrowheads="1"/>
          </p:cNvSpPr>
          <p:nvPr>
            <p:ph type="body" idx="1"/>
            <p:custDataLst>
              <p:tags r:id="rId10"/>
            </p:custDataLst>
          </p:nvPr>
        </p:nvSpPr>
        <p:spPr bwMode="auto">
          <a:xfrm>
            <a:off x="539750" y="2349500"/>
            <a:ext cx="8061325" cy="364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a:t>Text durck Klicken hinzufügen</a:t>
            </a:r>
          </a:p>
          <a:p>
            <a:pPr lvl="1"/>
            <a:r>
              <a:rPr lang="de-DE"/>
              <a:t>Xxx</a:t>
            </a:r>
          </a:p>
        </p:txBody>
      </p:sp>
      <p:pic>
        <p:nvPicPr>
          <p:cNvPr id="1031" name="Picture 7" descr="TU_Logo_lang_RGB_rot_PPT-2"/>
          <p:cNvPicPr>
            <a:picLocks noChangeAspect="1" noChangeArrowheads="1"/>
          </p:cNvPicPr>
          <p:nvPr>
            <p:custDataLst>
              <p:tags r:id="rId11"/>
            </p:custDataLst>
          </p:nvPr>
        </p:nvPicPr>
        <p:blipFill>
          <a:blip r:embed="rId15" cstate="print"/>
          <a:srcRect/>
          <a:stretch>
            <a:fillRect/>
          </a:stretch>
        </p:blipFill>
        <p:spPr bwMode="auto">
          <a:xfrm>
            <a:off x="7232650" y="539750"/>
            <a:ext cx="1368425" cy="762000"/>
          </a:xfrm>
          <a:prstGeom prst="rect">
            <a:avLst/>
          </a:prstGeom>
          <a:noFill/>
        </p:spPr>
      </p:pic>
      <p:sp>
        <p:nvSpPr>
          <p:cNvPr id="1037" name="Rectangle 13"/>
          <p:cNvSpPr>
            <a:spLocks noGrp="1" noChangeArrowheads="1"/>
          </p:cNvSpPr>
          <p:nvPr>
            <p:ph type="ftr" sz="quarter" idx="3"/>
            <p:custDataLst>
              <p:tags r:id="rId12"/>
            </p:custDataLst>
          </p:nvPr>
        </p:nvSpPr>
        <p:spPr bwMode="auto">
          <a:xfrm>
            <a:off x="539750" y="6372225"/>
            <a:ext cx="6624638" cy="1524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1000" b="1">
                <a:solidFill>
                  <a:schemeClr val="accent1"/>
                </a:solidFill>
              </a:defRPr>
            </a:lvl1pPr>
          </a:lstStyle>
          <a:p>
            <a:r>
              <a:rPr lang="de-DE" dirty="0" err="1"/>
              <a:t>M.Bauknecht</a:t>
            </a:r>
            <a:r>
              <a:rPr lang="de-DE" dirty="0"/>
              <a:t> | X. J. F. Liu | K. V. Sacotto Cárdenas | DBPRO SS19 | 17. Juni 2019</a:t>
            </a:r>
          </a:p>
        </p:txBody>
      </p:sp>
      <p:sp>
        <p:nvSpPr>
          <p:cNvPr id="1038" name="Rectangle 14"/>
          <p:cNvSpPr>
            <a:spLocks noGrp="1" noChangeArrowheads="1"/>
          </p:cNvSpPr>
          <p:nvPr>
            <p:ph type="sldNum" sz="quarter" idx="4"/>
            <p:custDataLst>
              <p:tags r:id="rId13"/>
            </p:custDataLst>
          </p:nvPr>
        </p:nvSpPr>
        <p:spPr bwMode="auto">
          <a:xfrm>
            <a:off x="539750" y="6557963"/>
            <a:ext cx="6624638" cy="1524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1000">
                <a:solidFill>
                  <a:schemeClr val="accent1"/>
                </a:solidFill>
              </a:defRPr>
            </a:lvl1pPr>
          </a:lstStyle>
          <a:p>
            <a:r>
              <a:rPr lang="de-DE"/>
              <a:t>Seite </a:t>
            </a:r>
            <a:fld id="{46A519C5-1353-4BA3-84B5-6781C8BA2E25}" type="slidenum">
              <a:rPr lang="de-DE"/>
              <a:pPr/>
              <a:t>‹Nr.›</a:t>
            </a:fld>
            <a:endParaRPr lang="de-DE"/>
          </a:p>
        </p:txBody>
      </p:sp>
      <p:graphicFrame>
        <p:nvGraphicFramePr>
          <p:cNvPr id="1042" name="Rectangle 18" hidden="1"/>
          <p:cNvGraphicFramePr>
            <a:graphicFrameLocks/>
          </p:cNvGraphicFramePr>
          <p:nvPr>
            <p:custDataLst>
              <p:tags r:id="rId14"/>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67" r:id="rId16" imgW="0" imgH="0" progId="TCLayout.ActiveDocument.1">
                  <p:embed/>
                </p:oleObj>
              </mc:Choice>
              <mc:Fallback>
                <p:oleObj r:id="rId16" imgW="0" imgH="0" progId="TCLayout.ActiveDocument.1">
                  <p:embed/>
                  <p:pic>
                    <p:nvPicPr>
                      <p:cNvPr id="1042" name="Rectangle 18"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 name="Rectangle 20"/>
          <p:cNvSpPr>
            <a:spLocks noChangeArrowheads="1"/>
          </p:cNvSpPr>
          <p:nvPr/>
        </p:nvSpPr>
        <p:spPr bwMode="auto">
          <a:xfrm>
            <a:off x="7232650" y="6278563"/>
            <a:ext cx="1366838" cy="431800"/>
          </a:xfrm>
          <a:prstGeom prst="rect">
            <a:avLst/>
          </a:prstGeom>
          <a:solidFill>
            <a:srgbClr val="C0C0C0"/>
          </a:solidFill>
          <a:ln w="9525">
            <a:noFill/>
            <a:miter lim="800000"/>
            <a:headEnd/>
            <a:tailEnd/>
          </a:ln>
          <a:effectLst/>
        </p:spPr>
        <p:txBody>
          <a:bodyPr wrap="none" anchor="ctr"/>
          <a:lstStyle/>
          <a:p>
            <a:r>
              <a:rPr lang="de-DE" sz="1000"/>
              <a:t>Dezentrales Logo</a:t>
            </a:r>
          </a:p>
          <a:p>
            <a:r>
              <a:rPr lang="de-DE" sz="1000"/>
              <a:t>optional</a:t>
            </a:r>
            <a:endParaRPr lang="de-DE" sz="1800"/>
          </a:p>
        </p:txBody>
      </p:sp>
      <p:pic>
        <p:nvPicPr>
          <p:cNvPr id="1047" name="Picture 23" descr="TU_130227_PPT_Bild-Aussicht_Streifen"/>
          <p:cNvPicPr>
            <a:picLocks noChangeAspect="1" noChangeArrowheads="1"/>
          </p:cNvPicPr>
          <p:nvPr/>
        </p:nvPicPr>
        <p:blipFill>
          <a:blip r:embed="rId17" cstate="print"/>
          <a:srcRect/>
          <a:stretch>
            <a:fillRect/>
          </a:stretch>
        </p:blipFill>
        <p:spPr bwMode="auto">
          <a:xfrm>
            <a:off x="0" y="539750"/>
            <a:ext cx="6950075" cy="762000"/>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4" r:id="rId4"/>
    <p:sldLayoutId id="2147483655" r:id="rId5"/>
    <p:sldLayoutId id="2147483657" r:id="rId6"/>
  </p:sldLayoutIdLst>
  <p:hf hdr="0" dt="0"/>
  <p:txStyles>
    <p:titleStyle>
      <a:lvl1pPr algn="l" rtl="0" eaLnBrk="1" fontAlgn="base" hangingPunct="1">
        <a:lnSpc>
          <a:spcPts val="3000"/>
        </a:lnSpc>
        <a:spcBef>
          <a:spcPct val="0"/>
        </a:spcBef>
        <a:spcAft>
          <a:spcPct val="0"/>
        </a:spcAft>
        <a:defRPr sz="2400">
          <a:solidFill>
            <a:schemeClr val="tx2"/>
          </a:solidFill>
          <a:latin typeface="+mj-lt"/>
          <a:ea typeface="+mj-ea"/>
          <a:cs typeface="+mj-cs"/>
        </a:defRPr>
      </a:lvl1pPr>
      <a:lvl2pPr algn="l" rtl="0" eaLnBrk="1" fontAlgn="base" hangingPunct="1">
        <a:lnSpc>
          <a:spcPts val="3000"/>
        </a:lnSpc>
        <a:spcBef>
          <a:spcPct val="0"/>
        </a:spcBef>
        <a:spcAft>
          <a:spcPct val="0"/>
        </a:spcAft>
        <a:defRPr sz="2400">
          <a:solidFill>
            <a:schemeClr val="tx2"/>
          </a:solidFill>
          <a:latin typeface="Arial" charset="0"/>
        </a:defRPr>
      </a:lvl2pPr>
      <a:lvl3pPr algn="l" rtl="0" eaLnBrk="1" fontAlgn="base" hangingPunct="1">
        <a:lnSpc>
          <a:spcPts val="3000"/>
        </a:lnSpc>
        <a:spcBef>
          <a:spcPct val="0"/>
        </a:spcBef>
        <a:spcAft>
          <a:spcPct val="0"/>
        </a:spcAft>
        <a:defRPr sz="2400">
          <a:solidFill>
            <a:schemeClr val="tx2"/>
          </a:solidFill>
          <a:latin typeface="Arial" charset="0"/>
        </a:defRPr>
      </a:lvl3pPr>
      <a:lvl4pPr algn="l" rtl="0" eaLnBrk="1" fontAlgn="base" hangingPunct="1">
        <a:lnSpc>
          <a:spcPts val="3000"/>
        </a:lnSpc>
        <a:spcBef>
          <a:spcPct val="0"/>
        </a:spcBef>
        <a:spcAft>
          <a:spcPct val="0"/>
        </a:spcAft>
        <a:defRPr sz="2400">
          <a:solidFill>
            <a:schemeClr val="tx2"/>
          </a:solidFill>
          <a:latin typeface="Arial" charset="0"/>
        </a:defRPr>
      </a:lvl4pPr>
      <a:lvl5pPr algn="l" rtl="0" eaLnBrk="1" fontAlgn="base" hangingPunct="1">
        <a:lnSpc>
          <a:spcPts val="3000"/>
        </a:lnSpc>
        <a:spcBef>
          <a:spcPct val="0"/>
        </a:spcBef>
        <a:spcAft>
          <a:spcPct val="0"/>
        </a:spcAft>
        <a:defRPr sz="2400">
          <a:solidFill>
            <a:schemeClr val="tx2"/>
          </a:solidFill>
          <a:latin typeface="Arial" charset="0"/>
        </a:defRPr>
      </a:lvl5pPr>
      <a:lvl6pPr marL="457200" algn="l" rtl="0" eaLnBrk="1" fontAlgn="base" hangingPunct="1">
        <a:lnSpc>
          <a:spcPts val="3000"/>
        </a:lnSpc>
        <a:spcBef>
          <a:spcPct val="0"/>
        </a:spcBef>
        <a:spcAft>
          <a:spcPct val="0"/>
        </a:spcAft>
        <a:defRPr sz="2400">
          <a:solidFill>
            <a:schemeClr val="tx2"/>
          </a:solidFill>
          <a:latin typeface="Arial" charset="0"/>
        </a:defRPr>
      </a:lvl6pPr>
      <a:lvl7pPr marL="914400" algn="l" rtl="0" eaLnBrk="1" fontAlgn="base" hangingPunct="1">
        <a:lnSpc>
          <a:spcPts val="3000"/>
        </a:lnSpc>
        <a:spcBef>
          <a:spcPct val="0"/>
        </a:spcBef>
        <a:spcAft>
          <a:spcPct val="0"/>
        </a:spcAft>
        <a:defRPr sz="2400">
          <a:solidFill>
            <a:schemeClr val="tx2"/>
          </a:solidFill>
          <a:latin typeface="Arial" charset="0"/>
        </a:defRPr>
      </a:lvl7pPr>
      <a:lvl8pPr marL="1371600" algn="l" rtl="0" eaLnBrk="1" fontAlgn="base" hangingPunct="1">
        <a:lnSpc>
          <a:spcPts val="3000"/>
        </a:lnSpc>
        <a:spcBef>
          <a:spcPct val="0"/>
        </a:spcBef>
        <a:spcAft>
          <a:spcPct val="0"/>
        </a:spcAft>
        <a:defRPr sz="2400">
          <a:solidFill>
            <a:schemeClr val="tx2"/>
          </a:solidFill>
          <a:latin typeface="Arial" charset="0"/>
        </a:defRPr>
      </a:lvl8pPr>
      <a:lvl9pPr marL="1828800" algn="l" rtl="0" eaLnBrk="1" fontAlgn="base" hangingPunct="1">
        <a:lnSpc>
          <a:spcPts val="3000"/>
        </a:lnSpc>
        <a:spcBef>
          <a:spcPct val="0"/>
        </a:spcBef>
        <a:spcAft>
          <a:spcPct val="0"/>
        </a:spcAft>
        <a:defRPr sz="2400">
          <a:solidFill>
            <a:schemeClr val="tx2"/>
          </a:solidFill>
          <a:latin typeface="Arial" charset="0"/>
        </a:defRPr>
      </a:lvl9pPr>
    </p:titleStyle>
    <p:bodyStyle>
      <a:lvl1pPr marL="342900" indent="-342900" algn="l" rtl="0" eaLnBrk="1" fontAlgn="base" hangingPunct="1">
        <a:lnSpc>
          <a:spcPts val="2200"/>
        </a:lnSpc>
        <a:spcBef>
          <a:spcPct val="0"/>
        </a:spcBef>
        <a:spcAft>
          <a:spcPct val="0"/>
        </a:spcAft>
        <a:defRPr sz="1400">
          <a:solidFill>
            <a:srgbClr val="000000"/>
          </a:solidFill>
          <a:latin typeface="+mn-lt"/>
          <a:ea typeface="+mn-ea"/>
          <a:cs typeface="+mn-cs"/>
        </a:defRPr>
      </a:lvl1pPr>
      <a:lvl2pPr marL="784225" indent="-244475" algn="l" rtl="0" eaLnBrk="1" fontAlgn="base" hangingPunct="1">
        <a:spcBef>
          <a:spcPct val="20000"/>
        </a:spcBef>
        <a:spcAft>
          <a:spcPct val="0"/>
        </a:spcAft>
        <a:buFont typeface="Arial" charset="0"/>
        <a:buChar char="–"/>
        <a:defRPr sz="1400">
          <a:solidFill>
            <a:srgbClr val="000000"/>
          </a:solidFill>
          <a:latin typeface="+mn-lt"/>
        </a:defRPr>
      </a:lvl2pPr>
      <a:lvl3pPr marL="1192213" indent="-228600" algn="l" rtl="0" eaLnBrk="1" fontAlgn="base" hangingPunct="1">
        <a:spcBef>
          <a:spcPct val="20000"/>
        </a:spcBef>
        <a:spcAft>
          <a:spcPct val="0"/>
        </a:spcAft>
        <a:buChar char="•"/>
        <a:defRPr sz="1400">
          <a:solidFill>
            <a:schemeClr val="tx1"/>
          </a:solidFill>
          <a:latin typeface="+mn-lt"/>
        </a:defRPr>
      </a:lvl3pPr>
      <a:lvl4pPr marL="1600200" indent="-228600" algn="l" rtl="0" eaLnBrk="1" fontAlgn="base" hangingPunct="1">
        <a:spcBef>
          <a:spcPct val="20000"/>
        </a:spcBef>
        <a:spcAft>
          <a:spcPct val="0"/>
        </a:spcAft>
        <a:buChar char="–"/>
        <a:defRPr sz="14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539750" y="4932578"/>
            <a:ext cx="8061325" cy="358560"/>
          </a:xfrm>
        </p:spPr>
        <p:txBody>
          <a:bodyPr/>
          <a:lstStyle/>
          <a:p>
            <a:r>
              <a:rPr lang="de-DE" dirty="0">
                <a:cs typeface="DaunPenh" panose="020B0604020202020204" pitchFamily="2" charset="0"/>
              </a:rPr>
              <a:t>Frequent Route Mining</a:t>
            </a:r>
            <a:endParaRPr lang="de-DE" dirty="0"/>
          </a:p>
        </p:txBody>
      </p:sp>
      <p:sp>
        <p:nvSpPr>
          <p:cNvPr id="2051" name="Rectangle 3"/>
          <p:cNvSpPr>
            <a:spLocks noGrp="1" noChangeArrowheads="1"/>
          </p:cNvSpPr>
          <p:nvPr>
            <p:ph type="subTitle" idx="1"/>
          </p:nvPr>
        </p:nvSpPr>
        <p:spPr>
          <a:xfrm>
            <a:off x="539750" y="5686397"/>
            <a:ext cx="8061325" cy="252441"/>
          </a:xfrm>
        </p:spPr>
        <p:txBody>
          <a:bodyPr/>
          <a:lstStyle/>
          <a:p>
            <a:r>
              <a:rPr lang="de-DE" dirty="0"/>
              <a:t>Mark Bauknecht | Xu Jia Fug Liu | |Karen Verónica Sacotto Cárdenas, DBPRO SS19, Juni 17,2019</a:t>
            </a:r>
          </a:p>
        </p:txBody>
      </p:sp>
      <p:graphicFrame>
        <p:nvGraphicFramePr>
          <p:cNvPr id="2" name="Tabelle 1">
            <a:extLst>
              <a:ext uri="{FF2B5EF4-FFF2-40B4-BE49-F238E27FC236}">
                <a16:creationId xmlns:a16="http://schemas.microsoft.com/office/drawing/2014/main" id="{172996C0-63AB-5D4C-ADF3-4A6069C54C16}"/>
              </a:ext>
            </a:extLst>
          </p:cNvPr>
          <p:cNvGraphicFramePr>
            <a:graphicFrameLocks noGrp="1"/>
          </p:cNvGraphicFramePr>
          <p:nvPr>
            <p:extLst>
              <p:ext uri="{D42A27DB-BD31-4B8C-83A1-F6EECF244321}">
                <p14:modId xmlns:p14="http://schemas.microsoft.com/office/powerpoint/2010/main" val="3261780906"/>
              </p:ext>
            </p:extLst>
          </p:nvPr>
        </p:nvGraphicFramePr>
        <p:xfrm>
          <a:off x="179512" y="1429702"/>
          <a:ext cx="8061325" cy="274320"/>
        </p:xfrm>
        <a:graphic>
          <a:graphicData uri="http://schemas.openxmlformats.org/drawingml/2006/table">
            <a:tbl>
              <a:tblPr/>
              <a:tblGrid>
                <a:gridCol w="8061325">
                  <a:extLst>
                    <a:ext uri="{9D8B030D-6E8A-4147-A177-3AD203B41FA5}">
                      <a16:colId xmlns:a16="http://schemas.microsoft.com/office/drawing/2014/main" val="3276063439"/>
                    </a:ext>
                  </a:extLst>
                </a:gridCol>
              </a:tblGrid>
              <a:tr h="0">
                <a:tc>
                  <a:txBody>
                    <a:bodyPr/>
                    <a:lstStyle/>
                    <a:p>
                      <a:pPr rtl="0"/>
                      <a:endParaRPr lang="de-DE" dirty="0">
                        <a:effectLst/>
                      </a:endParaRPr>
                    </a:p>
                  </a:txBody>
                  <a:tcPr marL="0" marR="0" marT="0" marB="0" anchor="ctr">
                    <a:lnL>
                      <a:noFill/>
                    </a:lnL>
                    <a:lnR>
                      <a:noFill/>
                    </a:lnR>
                    <a:lnT>
                      <a:noFill/>
                    </a:lnT>
                    <a:lnB>
                      <a:noFill/>
                    </a:lnB>
                  </a:tcPr>
                </a:tc>
                <a:extLst>
                  <a:ext uri="{0D108BD9-81ED-4DB2-BD59-A6C34878D82A}">
                    <a16:rowId xmlns:a16="http://schemas.microsoft.com/office/drawing/2014/main" val="617430719"/>
                  </a:ext>
                </a:extLst>
              </a:tr>
            </a:tbl>
          </a:graphicData>
        </a:graphic>
      </p:graphicFrame>
      <p:sp>
        <p:nvSpPr>
          <p:cNvPr id="3" name="Rectangle 1">
            <a:extLst>
              <a:ext uri="{FF2B5EF4-FFF2-40B4-BE49-F238E27FC236}">
                <a16:creationId xmlns:a16="http://schemas.microsoft.com/office/drawing/2014/main" id="{5037A0EE-A0A1-AF4C-9357-AECFB20151FA}"/>
              </a:ext>
            </a:extLst>
          </p:cNvPr>
          <p:cNvSpPr>
            <a:spLocks noChangeArrowheads="1"/>
          </p:cNvSpPr>
          <p:nvPr/>
        </p:nvSpPr>
        <p:spPr bwMode="auto">
          <a:xfrm>
            <a:off x="539750" y="40338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dirty="0">
                <a:ln>
                  <a:noFill/>
                </a:ln>
                <a:solidFill>
                  <a:schemeClr val="tx1"/>
                </a:solidFill>
                <a:effectLst/>
                <a:latin typeface="Arial" panose="020B0604020202020204" pitchFamily="34" charset="0"/>
              </a:rPr>
            </a:b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D653CB-7C2C-AC40-9384-FE53F4DDEC51}"/>
              </a:ext>
            </a:extLst>
          </p:cNvPr>
          <p:cNvSpPr>
            <a:spLocks noGrp="1"/>
          </p:cNvSpPr>
          <p:nvPr>
            <p:ph type="title"/>
          </p:nvPr>
        </p:nvSpPr>
        <p:spPr>
          <a:xfrm>
            <a:off x="571227" y="1572882"/>
            <a:ext cx="8061325" cy="743280"/>
          </a:xfrm>
        </p:spPr>
        <p:txBody>
          <a:bodyPr/>
          <a:lstStyle/>
          <a:p>
            <a:r>
              <a:rPr lang="en-US" dirty="0"/>
              <a:t>Common Segment (4) : </a:t>
            </a:r>
            <a:r>
              <a:rPr lang="en-US" dirty="0" err="1"/>
              <a:t>Distanzfunktion</a:t>
            </a:r>
            <a:r>
              <a:rPr lang="en-US" dirty="0"/>
              <a:t> von </a:t>
            </a:r>
            <a:r>
              <a:rPr lang="de-DE" dirty="0"/>
              <a:t>TRACLUS</a:t>
            </a:r>
            <a:br>
              <a:rPr lang="de-DE" dirty="0"/>
            </a:br>
            <a:endParaRPr lang="de-DE" dirty="0"/>
          </a:p>
        </p:txBody>
      </p:sp>
      <p:pic>
        <p:nvPicPr>
          <p:cNvPr id="7" name="Inhaltsplatzhalter 6">
            <a:extLst>
              <a:ext uri="{FF2B5EF4-FFF2-40B4-BE49-F238E27FC236}">
                <a16:creationId xmlns:a16="http://schemas.microsoft.com/office/drawing/2014/main" id="{4180D505-A8BE-DF44-9513-2E525E0D73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65587" y="2560402"/>
            <a:ext cx="4366965" cy="2011417"/>
          </a:xfrm>
        </p:spPr>
      </p:pic>
      <p:sp>
        <p:nvSpPr>
          <p:cNvPr id="4" name="Fußzeilenplatzhalter 3">
            <a:extLst>
              <a:ext uri="{FF2B5EF4-FFF2-40B4-BE49-F238E27FC236}">
                <a16:creationId xmlns:a16="http://schemas.microsoft.com/office/drawing/2014/main" id="{E99BCA1F-F867-0D48-8AD6-F67B1FD93457}"/>
              </a:ext>
            </a:extLst>
          </p:cNvPr>
          <p:cNvSpPr>
            <a:spLocks noGrp="1"/>
          </p:cNvSpPr>
          <p:nvPr>
            <p:ph type="ftr" sz="quarter" idx="10"/>
          </p:nvPr>
        </p:nvSpPr>
        <p:spPr/>
        <p:txBody>
          <a:bodyPr/>
          <a:lstStyle/>
          <a:p>
            <a:r>
              <a:rPr lang="de-DE"/>
              <a:t>M.Bauknecht | X. J. F. Liu | K. V. Sacotto Cárdenas | DBPRO SS19 | 17. Juni 2019</a:t>
            </a:r>
            <a:endParaRPr lang="de-DE" b="0" dirty="0"/>
          </a:p>
        </p:txBody>
      </p:sp>
      <p:sp>
        <p:nvSpPr>
          <p:cNvPr id="5" name="Foliennummernplatzhalter 4">
            <a:extLst>
              <a:ext uri="{FF2B5EF4-FFF2-40B4-BE49-F238E27FC236}">
                <a16:creationId xmlns:a16="http://schemas.microsoft.com/office/drawing/2014/main" id="{1144BA51-FCB1-3F41-BF06-C7C5E7FB2A90}"/>
              </a:ext>
            </a:extLst>
          </p:cNvPr>
          <p:cNvSpPr>
            <a:spLocks noGrp="1"/>
          </p:cNvSpPr>
          <p:nvPr>
            <p:ph type="sldNum" sz="quarter" idx="11"/>
          </p:nvPr>
        </p:nvSpPr>
        <p:spPr/>
        <p:txBody>
          <a:bodyPr/>
          <a:lstStyle/>
          <a:p>
            <a:r>
              <a:rPr lang="de-DE"/>
              <a:t>Seite </a:t>
            </a:r>
            <a:fld id="{6F903123-4CC2-4E08-BF04-132B6B4D8D3D}" type="slidenum">
              <a:rPr lang="de-DE" smtClean="0"/>
              <a:pPr/>
              <a:t>10</a:t>
            </a:fld>
            <a:endParaRPr lang="de-DE"/>
          </a:p>
        </p:txBody>
      </p:sp>
      <p:sp>
        <p:nvSpPr>
          <p:cNvPr id="8" name="Textfeld 7">
            <a:extLst>
              <a:ext uri="{FF2B5EF4-FFF2-40B4-BE49-F238E27FC236}">
                <a16:creationId xmlns:a16="http://schemas.microsoft.com/office/drawing/2014/main" id="{F9D1578C-93E7-D94F-BB47-87F1506C0750}"/>
              </a:ext>
            </a:extLst>
          </p:cNvPr>
          <p:cNvSpPr txBox="1"/>
          <p:nvPr/>
        </p:nvSpPr>
        <p:spPr>
          <a:xfrm>
            <a:off x="482327" y="2060576"/>
            <a:ext cx="3816424" cy="3539430"/>
          </a:xfrm>
          <a:prstGeom prst="rect">
            <a:avLst/>
          </a:prstGeom>
          <a:noFill/>
        </p:spPr>
        <p:txBody>
          <a:bodyPr wrap="square" rtlCol="0">
            <a:spAutoFit/>
          </a:bodyPr>
          <a:lstStyle/>
          <a:p>
            <a:pPr algn="just"/>
            <a:r>
              <a:rPr lang="de-DE" sz="1400" b="1" dirty="0" err="1"/>
              <a:t>Perpendicular</a:t>
            </a:r>
            <a:r>
              <a:rPr lang="de-DE" sz="1400" b="1" dirty="0"/>
              <a:t> </a:t>
            </a:r>
            <a:r>
              <a:rPr lang="de-DE" sz="1400" b="1" dirty="0" err="1"/>
              <a:t>distance</a:t>
            </a:r>
            <a:r>
              <a:rPr lang="de-DE" sz="1400" b="1" dirty="0"/>
              <a:t>:</a:t>
            </a:r>
          </a:p>
          <a:p>
            <a:pPr algn="just"/>
            <a:r>
              <a:rPr lang="de-DE" sz="1400" dirty="0"/>
              <a:t>Die Projektionspunkte der Punkte </a:t>
            </a:r>
            <a:r>
              <a:rPr lang="de-DE" sz="1400" i="1" dirty="0" err="1"/>
              <a:t>s</a:t>
            </a:r>
            <a:r>
              <a:rPr lang="de-DE" sz="1000" i="1" dirty="0" err="1"/>
              <a:t>j</a:t>
            </a:r>
            <a:r>
              <a:rPr lang="de-DE" sz="1400" dirty="0"/>
              <a:t> und </a:t>
            </a:r>
            <a:r>
              <a:rPr lang="de-DE" sz="1400" i="1" dirty="0" err="1"/>
              <a:t>e</a:t>
            </a:r>
            <a:r>
              <a:rPr lang="de-DE" sz="1000" i="1" dirty="0" err="1"/>
              <a:t>j</a:t>
            </a:r>
            <a:r>
              <a:rPr lang="de-DE" sz="1000" dirty="0"/>
              <a:t> </a:t>
            </a:r>
            <a:r>
              <a:rPr lang="de-DE" sz="1400" dirty="0"/>
              <a:t>auf </a:t>
            </a:r>
            <a:r>
              <a:rPr lang="de-DE" sz="1400" i="1" dirty="0"/>
              <a:t>L</a:t>
            </a:r>
            <a:r>
              <a:rPr lang="de-DE" sz="1000" i="1" dirty="0"/>
              <a:t>i</a:t>
            </a:r>
            <a:r>
              <a:rPr lang="de-DE" sz="1400" dirty="0"/>
              <a:t> sind </a:t>
            </a:r>
            <a:r>
              <a:rPr lang="de-DE" sz="1400" i="1" dirty="0" err="1"/>
              <a:t>p</a:t>
            </a:r>
            <a:r>
              <a:rPr lang="de-DE" sz="900" i="1" dirty="0" err="1"/>
              <a:t>s</a:t>
            </a:r>
            <a:r>
              <a:rPr lang="de-DE" sz="1400" dirty="0"/>
              <a:t> bzw. </a:t>
            </a:r>
            <a:r>
              <a:rPr lang="de-DE" sz="1400" i="1" dirty="0" err="1"/>
              <a:t>p</a:t>
            </a:r>
            <a:r>
              <a:rPr lang="de-DE" sz="1000" i="1" dirty="0" err="1"/>
              <a:t>e</a:t>
            </a:r>
            <a:r>
              <a:rPr lang="de-DE" sz="1400" dirty="0"/>
              <a:t>. </a:t>
            </a:r>
            <a:r>
              <a:rPr lang="de-DE" sz="1400" i="1" dirty="0"/>
              <a:t>l</a:t>
            </a:r>
            <a:r>
              <a:rPr lang="de-DE" sz="1000" i="1" dirty="0"/>
              <a:t>⊥1 </a:t>
            </a:r>
            <a:r>
              <a:rPr lang="de-DE" sz="1400" dirty="0"/>
              <a:t>ist der euklidische Abstand zwischen </a:t>
            </a:r>
            <a:r>
              <a:rPr lang="de-DE" sz="1400" i="1" dirty="0" err="1"/>
              <a:t>s</a:t>
            </a:r>
            <a:r>
              <a:rPr lang="de-DE" sz="1000" i="1" dirty="0" err="1"/>
              <a:t>j</a:t>
            </a:r>
            <a:r>
              <a:rPr lang="de-DE" sz="1400" dirty="0"/>
              <a:t> und </a:t>
            </a:r>
            <a:r>
              <a:rPr lang="de-DE" sz="1400" i="1" dirty="0" err="1"/>
              <a:t>p</a:t>
            </a:r>
            <a:r>
              <a:rPr lang="de-DE" sz="1000" i="1" dirty="0" err="1"/>
              <a:t>s</a:t>
            </a:r>
            <a:r>
              <a:rPr lang="de-DE" sz="1400" dirty="0"/>
              <a:t>; </a:t>
            </a:r>
            <a:r>
              <a:rPr lang="de-DE" sz="1400" i="1" dirty="0"/>
              <a:t>l</a:t>
            </a:r>
            <a:r>
              <a:rPr lang="de-DE" sz="1000" i="1" dirty="0"/>
              <a:t>⊥2 </a:t>
            </a:r>
            <a:r>
              <a:rPr lang="de-DE" sz="1400" dirty="0"/>
              <a:t>ist das zwischen </a:t>
            </a:r>
            <a:r>
              <a:rPr lang="de-DE" sz="1400" i="1" dirty="0" err="1"/>
              <a:t>e</a:t>
            </a:r>
            <a:r>
              <a:rPr lang="de-DE" sz="1000" i="1" dirty="0" err="1"/>
              <a:t>j</a:t>
            </a:r>
            <a:r>
              <a:rPr lang="de-DE" sz="1400" dirty="0"/>
              <a:t> und </a:t>
            </a:r>
            <a:r>
              <a:rPr lang="de-DE" sz="1400" i="1" dirty="0" err="1"/>
              <a:t>p</a:t>
            </a:r>
            <a:r>
              <a:rPr lang="de-DE" sz="1000" i="1" dirty="0" err="1"/>
              <a:t>e</a:t>
            </a:r>
            <a:r>
              <a:rPr lang="de-DE" sz="1000" dirty="0"/>
              <a:t>.</a:t>
            </a:r>
            <a:r>
              <a:rPr lang="de-DE" sz="1400" dirty="0"/>
              <a:t> </a:t>
            </a:r>
          </a:p>
          <a:p>
            <a:pPr algn="just"/>
            <a:endParaRPr lang="de-DE" sz="1400" dirty="0"/>
          </a:p>
          <a:p>
            <a:pPr algn="just"/>
            <a:r>
              <a:rPr lang="de-DE" sz="1400" b="1" dirty="0"/>
              <a:t>Parallel </a:t>
            </a:r>
            <a:r>
              <a:rPr lang="de-DE" sz="1400" b="1" dirty="0" err="1"/>
              <a:t>distance</a:t>
            </a:r>
            <a:r>
              <a:rPr lang="de-DE" sz="1400" b="1" dirty="0"/>
              <a:t>:</a:t>
            </a:r>
          </a:p>
          <a:p>
            <a:pPr algn="just"/>
            <a:r>
              <a:rPr lang="de-DE" sz="1400" dirty="0"/>
              <a:t>Die Projektionspunkte der Punkte </a:t>
            </a:r>
            <a:r>
              <a:rPr lang="de-DE" sz="1400" i="1" dirty="0" err="1"/>
              <a:t>s</a:t>
            </a:r>
            <a:r>
              <a:rPr lang="de-DE" sz="1000" i="1" dirty="0" err="1"/>
              <a:t>j</a:t>
            </a:r>
            <a:r>
              <a:rPr lang="de-DE" sz="1400" i="1" dirty="0"/>
              <a:t> </a:t>
            </a:r>
            <a:r>
              <a:rPr lang="de-DE" sz="1400" dirty="0"/>
              <a:t>und </a:t>
            </a:r>
            <a:r>
              <a:rPr lang="de-DE" sz="1400" i="1" dirty="0" err="1"/>
              <a:t>e</a:t>
            </a:r>
            <a:r>
              <a:rPr lang="de-DE" sz="1000" i="1" dirty="0" err="1"/>
              <a:t>j</a:t>
            </a:r>
            <a:r>
              <a:rPr lang="de-DE" sz="1000" i="1" dirty="0"/>
              <a:t> </a:t>
            </a:r>
            <a:r>
              <a:rPr lang="de-DE" sz="1400" dirty="0"/>
              <a:t>auf </a:t>
            </a:r>
            <a:r>
              <a:rPr lang="de-DE" sz="1400" i="1" dirty="0"/>
              <a:t>L</a:t>
            </a:r>
            <a:r>
              <a:rPr lang="de-DE" sz="1000" i="1" dirty="0"/>
              <a:t>i</a:t>
            </a:r>
            <a:r>
              <a:rPr lang="de-DE" sz="1400" dirty="0"/>
              <a:t> sind </a:t>
            </a:r>
            <a:r>
              <a:rPr lang="de-DE" sz="1400" i="1" dirty="0" err="1"/>
              <a:t>p</a:t>
            </a:r>
            <a:r>
              <a:rPr lang="de-DE" sz="1000" i="1" dirty="0" err="1"/>
              <a:t>s</a:t>
            </a:r>
            <a:r>
              <a:rPr lang="de-DE" sz="1400" i="1" dirty="0"/>
              <a:t> </a:t>
            </a:r>
            <a:r>
              <a:rPr lang="de-DE" sz="1400" dirty="0"/>
              <a:t>bzw. </a:t>
            </a:r>
            <a:r>
              <a:rPr lang="de-DE" sz="1400" i="1" dirty="0" err="1"/>
              <a:t>p</a:t>
            </a:r>
            <a:r>
              <a:rPr lang="de-DE" sz="1000" i="1" dirty="0" err="1"/>
              <a:t>e</a:t>
            </a:r>
            <a:r>
              <a:rPr lang="de-DE" sz="1400" dirty="0"/>
              <a:t>. </a:t>
            </a:r>
            <a:r>
              <a:rPr lang="de-DE" sz="1400" i="1" dirty="0"/>
              <a:t>l</a:t>
            </a:r>
            <a:r>
              <a:rPr lang="de-DE" sz="1000" i="1" dirty="0"/>
              <a:t>∥1</a:t>
            </a:r>
            <a:r>
              <a:rPr lang="de-DE" sz="1000" dirty="0"/>
              <a:t> </a:t>
            </a:r>
            <a:r>
              <a:rPr lang="de-DE" sz="1400" dirty="0"/>
              <a:t>ist das Minimum der euklidischen Abstände von </a:t>
            </a:r>
            <a:r>
              <a:rPr lang="de-DE" sz="1400" i="1" dirty="0" err="1"/>
              <a:t>p</a:t>
            </a:r>
            <a:r>
              <a:rPr lang="de-DE" sz="1000" i="1" dirty="0" err="1"/>
              <a:t>s</a:t>
            </a:r>
            <a:r>
              <a:rPr lang="de-DE" sz="1400" dirty="0"/>
              <a:t> zu </a:t>
            </a:r>
            <a:r>
              <a:rPr lang="de-DE" sz="1400" i="1" dirty="0"/>
              <a:t>s</a:t>
            </a:r>
            <a:r>
              <a:rPr lang="de-DE" sz="1000" i="1" dirty="0"/>
              <a:t>i</a:t>
            </a:r>
            <a:r>
              <a:rPr lang="de-DE" sz="1400" dirty="0"/>
              <a:t> und </a:t>
            </a:r>
            <a:r>
              <a:rPr lang="de-DE" sz="1400" i="1" dirty="0"/>
              <a:t>e</a:t>
            </a:r>
            <a:r>
              <a:rPr lang="de-DE" sz="1000" i="1" dirty="0"/>
              <a:t>i</a:t>
            </a:r>
            <a:r>
              <a:rPr lang="de-DE" sz="1400" dirty="0"/>
              <a:t>. </a:t>
            </a:r>
          </a:p>
          <a:p>
            <a:pPr algn="just"/>
            <a:endParaRPr lang="de-DE" sz="1400" dirty="0"/>
          </a:p>
          <a:p>
            <a:pPr algn="just"/>
            <a:r>
              <a:rPr lang="de-DE" sz="1400" b="1" dirty="0"/>
              <a:t>Angle </a:t>
            </a:r>
            <a:r>
              <a:rPr lang="de-DE" sz="1400" b="1" dirty="0" err="1"/>
              <a:t>Distance</a:t>
            </a:r>
            <a:r>
              <a:rPr lang="de-DE" sz="1400" b="1" dirty="0"/>
              <a:t>:</a:t>
            </a:r>
          </a:p>
          <a:p>
            <a:pPr algn="just"/>
            <a:r>
              <a:rPr lang="de-DE" sz="1400" dirty="0"/>
              <a:t>Hier ist ||</a:t>
            </a:r>
            <a:r>
              <a:rPr lang="de-DE" sz="1400" dirty="0" err="1"/>
              <a:t>L</a:t>
            </a:r>
            <a:r>
              <a:rPr lang="de-DE" sz="1000" dirty="0" err="1"/>
              <a:t>j</a:t>
            </a:r>
            <a:r>
              <a:rPr lang="de-DE" sz="1400" dirty="0"/>
              <a:t>|| die Länge von </a:t>
            </a:r>
            <a:r>
              <a:rPr lang="de-DE" sz="1400" i="1" dirty="0" err="1"/>
              <a:t>L</a:t>
            </a:r>
            <a:r>
              <a:rPr lang="de-DE" sz="1000" i="1" dirty="0" err="1"/>
              <a:t>j</a:t>
            </a:r>
            <a:r>
              <a:rPr lang="de-DE" sz="1400" dirty="0"/>
              <a:t>, und </a:t>
            </a:r>
            <a:r>
              <a:rPr lang="el-GR" sz="1400" i="1" dirty="0"/>
              <a:t>θ</a:t>
            </a:r>
            <a:r>
              <a:rPr lang="el-GR" sz="1400" dirty="0"/>
              <a:t> </a:t>
            </a:r>
            <a:r>
              <a:rPr lang="en-US" sz="1400" dirty="0" err="1"/>
              <a:t>zwischen</a:t>
            </a:r>
            <a:r>
              <a:rPr lang="en-US" sz="1400" dirty="0"/>
              <a:t> 0grad und 180grad, </a:t>
            </a:r>
            <a:r>
              <a:rPr lang="de-DE" sz="1400" dirty="0"/>
              <a:t>ist der kleinere Schnittwinkel zwischen</a:t>
            </a:r>
            <a:r>
              <a:rPr lang="de-DE" sz="1400" i="1" dirty="0"/>
              <a:t> L</a:t>
            </a:r>
            <a:r>
              <a:rPr lang="de-DE" sz="1000" i="1" dirty="0"/>
              <a:t>i</a:t>
            </a:r>
            <a:r>
              <a:rPr lang="de-DE" sz="1400" i="1" dirty="0"/>
              <a:t> </a:t>
            </a:r>
            <a:r>
              <a:rPr lang="de-DE" sz="1400" dirty="0"/>
              <a:t>und </a:t>
            </a:r>
            <a:r>
              <a:rPr lang="de-DE" sz="1400" i="1" dirty="0" err="1"/>
              <a:t>L</a:t>
            </a:r>
            <a:r>
              <a:rPr lang="de-DE" sz="1000" i="1" dirty="0" err="1"/>
              <a:t>j</a:t>
            </a:r>
            <a:r>
              <a:rPr lang="de-DE" sz="1000" dirty="0"/>
              <a:t>.</a:t>
            </a:r>
            <a:r>
              <a:rPr lang="de-DE" sz="1400" dirty="0"/>
              <a:t> </a:t>
            </a:r>
          </a:p>
          <a:p>
            <a:pPr algn="just"/>
            <a:endParaRPr lang="de-DE" sz="1400" dirty="0"/>
          </a:p>
        </p:txBody>
      </p:sp>
      <p:sp>
        <p:nvSpPr>
          <p:cNvPr id="9" name="Rechteck 8">
            <a:extLst>
              <a:ext uri="{FF2B5EF4-FFF2-40B4-BE49-F238E27FC236}">
                <a16:creationId xmlns:a16="http://schemas.microsoft.com/office/drawing/2014/main" id="{5621FCDB-76C1-7548-8A26-8631FE3DF9D8}"/>
              </a:ext>
            </a:extLst>
          </p:cNvPr>
          <p:cNvSpPr/>
          <p:nvPr/>
        </p:nvSpPr>
        <p:spPr>
          <a:xfrm>
            <a:off x="4716016" y="4571820"/>
            <a:ext cx="3672408" cy="400110"/>
          </a:xfrm>
          <a:prstGeom prst="rect">
            <a:avLst/>
          </a:prstGeom>
        </p:spPr>
        <p:txBody>
          <a:bodyPr wrap="square">
            <a:spAutoFit/>
          </a:bodyPr>
          <a:lstStyle/>
          <a:p>
            <a:pPr algn="just"/>
            <a:r>
              <a:rPr lang="de-DE" sz="1000" dirty="0" err="1"/>
              <a:t>Trajectory</a:t>
            </a:r>
            <a:r>
              <a:rPr lang="de-DE" sz="1000" dirty="0"/>
              <a:t> Clustering: A Partition-</a:t>
            </a:r>
            <a:r>
              <a:rPr lang="de-DE" sz="1000" dirty="0" err="1"/>
              <a:t>and</a:t>
            </a:r>
            <a:r>
              <a:rPr lang="de-DE" sz="1000" dirty="0"/>
              <a:t>-Group </a:t>
            </a:r>
            <a:r>
              <a:rPr lang="de-DE" sz="1000" dirty="0" err="1"/>
              <a:t>Framwork</a:t>
            </a:r>
            <a:r>
              <a:rPr lang="de-DE" sz="1000" dirty="0"/>
              <a:t>, J. Lee, </a:t>
            </a:r>
            <a:r>
              <a:rPr lang="de-DE" sz="1000" dirty="0" err="1"/>
              <a:t>J.Han</a:t>
            </a:r>
            <a:r>
              <a:rPr lang="de-DE" sz="1000" dirty="0"/>
              <a:t>, </a:t>
            </a:r>
            <a:r>
              <a:rPr lang="de-DE" sz="1000" dirty="0" err="1"/>
              <a:t>K.Whanga</a:t>
            </a:r>
            <a:endParaRPr lang="de-DE" sz="1000" dirty="0"/>
          </a:p>
        </p:txBody>
      </p:sp>
      <p:sp>
        <p:nvSpPr>
          <p:cNvPr id="10" name="Rechteck 9">
            <a:extLst>
              <a:ext uri="{FF2B5EF4-FFF2-40B4-BE49-F238E27FC236}">
                <a16:creationId xmlns:a16="http://schemas.microsoft.com/office/drawing/2014/main" id="{3E2A26CD-B160-1E45-A703-DFF5E04075AB}"/>
              </a:ext>
            </a:extLst>
          </p:cNvPr>
          <p:cNvSpPr/>
          <p:nvPr/>
        </p:nvSpPr>
        <p:spPr bwMode="auto">
          <a:xfrm>
            <a:off x="7164388" y="6030894"/>
            <a:ext cx="1656084" cy="827106"/>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98136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73FC42-52B5-6749-B02D-2E18BC503340}"/>
              </a:ext>
            </a:extLst>
          </p:cNvPr>
          <p:cNvSpPr>
            <a:spLocks noGrp="1"/>
          </p:cNvSpPr>
          <p:nvPr>
            <p:ph type="title"/>
          </p:nvPr>
        </p:nvSpPr>
        <p:spPr>
          <a:xfrm>
            <a:off x="539749" y="770446"/>
            <a:ext cx="8061325" cy="1512722"/>
          </a:xfrm>
        </p:spPr>
        <p:txBody>
          <a:bodyPr/>
          <a:lstStyle/>
          <a:p>
            <a:br>
              <a:rPr lang="en-US" dirty="0"/>
            </a:br>
            <a:br>
              <a:rPr lang="en-US" dirty="0"/>
            </a:br>
            <a:r>
              <a:rPr lang="en-US" dirty="0"/>
              <a:t>Common Segment (5) : </a:t>
            </a:r>
            <a:r>
              <a:rPr lang="en-US" dirty="0" err="1"/>
              <a:t>Distanzfunktion</a:t>
            </a:r>
            <a:r>
              <a:rPr lang="en-US" dirty="0"/>
              <a:t> von </a:t>
            </a:r>
            <a:r>
              <a:rPr lang="de-DE" dirty="0"/>
              <a:t>TRACLUS</a:t>
            </a:r>
            <a:br>
              <a:rPr lang="de-DE" dirty="0"/>
            </a:br>
            <a:endParaRPr lang="de-DE" dirty="0"/>
          </a:p>
        </p:txBody>
      </p:sp>
      <p:pic>
        <p:nvPicPr>
          <p:cNvPr id="7" name="Inhaltsplatzhalter 6">
            <a:extLst>
              <a:ext uri="{FF2B5EF4-FFF2-40B4-BE49-F238E27FC236}">
                <a16:creationId xmlns:a16="http://schemas.microsoft.com/office/drawing/2014/main" id="{75A98240-9F76-E049-A666-8B24E61304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6211" y="2316506"/>
            <a:ext cx="6248400" cy="2603500"/>
          </a:xfrm>
        </p:spPr>
      </p:pic>
      <p:sp>
        <p:nvSpPr>
          <p:cNvPr id="4" name="Fußzeilenplatzhalter 3">
            <a:extLst>
              <a:ext uri="{FF2B5EF4-FFF2-40B4-BE49-F238E27FC236}">
                <a16:creationId xmlns:a16="http://schemas.microsoft.com/office/drawing/2014/main" id="{97F361F1-45C4-7A44-AD34-1B332B7A1231}"/>
              </a:ext>
            </a:extLst>
          </p:cNvPr>
          <p:cNvSpPr>
            <a:spLocks noGrp="1"/>
          </p:cNvSpPr>
          <p:nvPr>
            <p:ph type="ftr" sz="quarter" idx="10"/>
          </p:nvPr>
        </p:nvSpPr>
        <p:spPr/>
        <p:txBody>
          <a:bodyPr/>
          <a:lstStyle/>
          <a:p>
            <a:r>
              <a:rPr lang="de-DE"/>
              <a:t>M.Bauknecht | X. J. F. Liu | K. V. Sacotto Cárdenas | DBPRO SS19 | 17. Juni 2019</a:t>
            </a:r>
            <a:endParaRPr lang="de-DE" b="0" dirty="0"/>
          </a:p>
        </p:txBody>
      </p:sp>
      <p:sp>
        <p:nvSpPr>
          <p:cNvPr id="5" name="Foliennummernplatzhalter 4">
            <a:extLst>
              <a:ext uri="{FF2B5EF4-FFF2-40B4-BE49-F238E27FC236}">
                <a16:creationId xmlns:a16="http://schemas.microsoft.com/office/drawing/2014/main" id="{98CE7666-C634-9C46-A65E-59368A3501D6}"/>
              </a:ext>
            </a:extLst>
          </p:cNvPr>
          <p:cNvSpPr>
            <a:spLocks noGrp="1"/>
          </p:cNvSpPr>
          <p:nvPr>
            <p:ph type="sldNum" sz="quarter" idx="11"/>
          </p:nvPr>
        </p:nvSpPr>
        <p:spPr/>
        <p:txBody>
          <a:bodyPr/>
          <a:lstStyle/>
          <a:p>
            <a:r>
              <a:rPr lang="de-DE"/>
              <a:t>Seite </a:t>
            </a:r>
            <a:fld id="{6F903123-4CC2-4E08-BF04-132B6B4D8D3D}" type="slidenum">
              <a:rPr lang="de-DE" smtClean="0"/>
              <a:pPr/>
              <a:t>11</a:t>
            </a:fld>
            <a:endParaRPr lang="de-DE"/>
          </a:p>
        </p:txBody>
      </p:sp>
      <p:sp>
        <p:nvSpPr>
          <p:cNvPr id="8" name="Rechteck 7">
            <a:extLst>
              <a:ext uri="{FF2B5EF4-FFF2-40B4-BE49-F238E27FC236}">
                <a16:creationId xmlns:a16="http://schemas.microsoft.com/office/drawing/2014/main" id="{CBB9777E-BF20-CA41-89CD-30210040AC6E}"/>
              </a:ext>
            </a:extLst>
          </p:cNvPr>
          <p:cNvSpPr/>
          <p:nvPr/>
        </p:nvSpPr>
        <p:spPr>
          <a:xfrm>
            <a:off x="2284411" y="4920006"/>
            <a:ext cx="4572000" cy="461665"/>
          </a:xfrm>
          <a:prstGeom prst="rect">
            <a:avLst/>
          </a:prstGeom>
        </p:spPr>
        <p:txBody>
          <a:bodyPr>
            <a:spAutoFit/>
          </a:bodyPr>
          <a:lstStyle/>
          <a:p>
            <a:pPr algn="just"/>
            <a:r>
              <a:rPr lang="de-DE" dirty="0" err="1"/>
              <a:t>Trajectory</a:t>
            </a:r>
            <a:r>
              <a:rPr lang="de-DE" dirty="0"/>
              <a:t> Clustering: A Partition-</a:t>
            </a:r>
            <a:r>
              <a:rPr lang="de-DE" dirty="0" err="1"/>
              <a:t>and</a:t>
            </a:r>
            <a:r>
              <a:rPr lang="de-DE" dirty="0"/>
              <a:t>-Group </a:t>
            </a:r>
            <a:r>
              <a:rPr lang="de-DE" dirty="0" err="1"/>
              <a:t>Framwork</a:t>
            </a:r>
            <a:r>
              <a:rPr lang="de-DE" dirty="0"/>
              <a:t>, J. Lee, </a:t>
            </a:r>
            <a:r>
              <a:rPr lang="de-DE" dirty="0" err="1"/>
              <a:t>J.Han</a:t>
            </a:r>
            <a:r>
              <a:rPr lang="de-DE" dirty="0"/>
              <a:t>, </a:t>
            </a:r>
            <a:r>
              <a:rPr lang="de-DE" dirty="0" err="1"/>
              <a:t>K.Whanga</a:t>
            </a:r>
            <a:endParaRPr lang="de-DE" dirty="0"/>
          </a:p>
        </p:txBody>
      </p:sp>
      <p:sp>
        <p:nvSpPr>
          <p:cNvPr id="9" name="Rechteck 8">
            <a:extLst>
              <a:ext uri="{FF2B5EF4-FFF2-40B4-BE49-F238E27FC236}">
                <a16:creationId xmlns:a16="http://schemas.microsoft.com/office/drawing/2014/main" id="{B6125C2B-38F8-5F4F-B35D-38DDF38497E3}"/>
              </a:ext>
            </a:extLst>
          </p:cNvPr>
          <p:cNvSpPr/>
          <p:nvPr/>
        </p:nvSpPr>
        <p:spPr bwMode="auto">
          <a:xfrm>
            <a:off x="7020272" y="6021288"/>
            <a:ext cx="1944216" cy="83671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01157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30D874-338C-9D4F-A769-C2B46DB6C0C2}"/>
              </a:ext>
            </a:extLst>
          </p:cNvPr>
          <p:cNvSpPr>
            <a:spLocks noGrp="1"/>
          </p:cNvSpPr>
          <p:nvPr>
            <p:ph type="title"/>
          </p:nvPr>
        </p:nvSpPr>
        <p:spPr/>
        <p:txBody>
          <a:bodyPr/>
          <a:lstStyle/>
          <a:p>
            <a:r>
              <a:rPr lang="de-DE" dirty="0"/>
              <a:t>Zwischen Ergebnisse: Segment</a:t>
            </a:r>
          </a:p>
        </p:txBody>
      </p:sp>
      <p:sp>
        <p:nvSpPr>
          <p:cNvPr id="3" name="Inhaltsplatzhalter 2">
            <a:extLst>
              <a:ext uri="{FF2B5EF4-FFF2-40B4-BE49-F238E27FC236}">
                <a16:creationId xmlns:a16="http://schemas.microsoft.com/office/drawing/2014/main" id="{CABB54DC-6851-A844-A9D2-D8F672E6138E}"/>
              </a:ext>
            </a:extLst>
          </p:cNvPr>
          <p:cNvSpPr>
            <a:spLocks noGrp="1"/>
          </p:cNvSpPr>
          <p:nvPr>
            <p:ph idx="1"/>
          </p:nvPr>
        </p:nvSpPr>
        <p:spPr>
          <a:xfrm>
            <a:off x="539750" y="2132013"/>
            <a:ext cx="8061325" cy="3641725"/>
          </a:xfrm>
        </p:spPr>
        <p:txBody>
          <a:bodyPr/>
          <a:lstStyle/>
          <a:p>
            <a:pPr marL="0" indent="0">
              <a:buNone/>
            </a:pPr>
            <a:endParaRPr lang="de-DE"/>
          </a:p>
          <a:p>
            <a:pPr marL="0" indent="0">
              <a:buNone/>
            </a:pPr>
            <a:endParaRPr lang="de-DE"/>
          </a:p>
        </p:txBody>
      </p:sp>
      <p:sp>
        <p:nvSpPr>
          <p:cNvPr id="4" name="Fußzeilenplatzhalter 3">
            <a:extLst>
              <a:ext uri="{FF2B5EF4-FFF2-40B4-BE49-F238E27FC236}">
                <a16:creationId xmlns:a16="http://schemas.microsoft.com/office/drawing/2014/main" id="{CAA728FB-CA6C-F64C-A9CE-2B288573F187}"/>
              </a:ext>
            </a:extLst>
          </p:cNvPr>
          <p:cNvSpPr>
            <a:spLocks noGrp="1"/>
          </p:cNvSpPr>
          <p:nvPr>
            <p:ph type="ftr" sz="quarter" idx="10"/>
          </p:nvPr>
        </p:nvSpPr>
        <p:spPr/>
        <p:txBody>
          <a:bodyPr/>
          <a:lstStyle/>
          <a:p>
            <a:r>
              <a:rPr lang="de-DE" dirty="0"/>
              <a:t>M.Bauknecht | X. J. F. Liu | K. V. Sacotto Cárdenas | DBPRO SS19 | 17. Juni 2019</a:t>
            </a:r>
            <a:endParaRPr lang="de-DE" b="0" dirty="0"/>
          </a:p>
        </p:txBody>
      </p:sp>
      <p:sp>
        <p:nvSpPr>
          <p:cNvPr id="5" name="Foliennummernplatzhalter 4">
            <a:extLst>
              <a:ext uri="{FF2B5EF4-FFF2-40B4-BE49-F238E27FC236}">
                <a16:creationId xmlns:a16="http://schemas.microsoft.com/office/drawing/2014/main" id="{FDBFD2CD-3600-5941-B1CB-4091AFD1057B}"/>
              </a:ext>
            </a:extLst>
          </p:cNvPr>
          <p:cNvSpPr>
            <a:spLocks noGrp="1"/>
          </p:cNvSpPr>
          <p:nvPr>
            <p:ph type="sldNum" sz="quarter" idx="11"/>
          </p:nvPr>
        </p:nvSpPr>
        <p:spPr/>
        <p:txBody>
          <a:bodyPr/>
          <a:lstStyle/>
          <a:p>
            <a:r>
              <a:rPr lang="de-DE"/>
              <a:t>Seite </a:t>
            </a:r>
            <a:fld id="{6F903123-4CC2-4E08-BF04-132B6B4D8D3D}" type="slidenum">
              <a:rPr lang="de-DE" smtClean="0"/>
              <a:pPr/>
              <a:t>12</a:t>
            </a:fld>
            <a:endParaRPr lang="de-DE"/>
          </a:p>
        </p:txBody>
      </p:sp>
      <p:pic>
        <p:nvPicPr>
          <p:cNvPr id="7" name="Grafik 6">
            <a:extLst>
              <a:ext uri="{FF2B5EF4-FFF2-40B4-BE49-F238E27FC236}">
                <a16:creationId xmlns:a16="http://schemas.microsoft.com/office/drawing/2014/main" id="{6095AFC3-2C00-6149-9286-715FD7A034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179638"/>
            <a:ext cx="4495800" cy="3594100"/>
          </a:xfrm>
          <a:prstGeom prst="rect">
            <a:avLst/>
          </a:prstGeom>
        </p:spPr>
      </p:pic>
      <p:sp>
        <p:nvSpPr>
          <p:cNvPr id="8" name="Rechteck 7">
            <a:extLst>
              <a:ext uri="{FF2B5EF4-FFF2-40B4-BE49-F238E27FC236}">
                <a16:creationId xmlns:a16="http://schemas.microsoft.com/office/drawing/2014/main" id="{7B9453F6-C431-1140-9962-9D8D8683BF39}"/>
              </a:ext>
            </a:extLst>
          </p:cNvPr>
          <p:cNvSpPr/>
          <p:nvPr/>
        </p:nvSpPr>
        <p:spPr bwMode="auto">
          <a:xfrm>
            <a:off x="7020272" y="5991225"/>
            <a:ext cx="1728192" cy="86677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
        <p:nvSpPr>
          <p:cNvPr id="9" name="Rechteck 8">
            <a:extLst>
              <a:ext uri="{FF2B5EF4-FFF2-40B4-BE49-F238E27FC236}">
                <a16:creationId xmlns:a16="http://schemas.microsoft.com/office/drawing/2014/main" id="{E09C963C-13AA-EE42-AC15-AACCE311FFB7}"/>
              </a:ext>
            </a:extLst>
          </p:cNvPr>
          <p:cNvSpPr/>
          <p:nvPr/>
        </p:nvSpPr>
        <p:spPr>
          <a:xfrm>
            <a:off x="539750" y="5732809"/>
            <a:ext cx="4406489" cy="400110"/>
          </a:xfrm>
          <a:prstGeom prst="rect">
            <a:avLst/>
          </a:prstGeom>
        </p:spPr>
        <p:txBody>
          <a:bodyPr wrap="square">
            <a:spAutoFit/>
          </a:bodyPr>
          <a:lstStyle/>
          <a:p>
            <a:pPr algn="just"/>
            <a:r>
              <a:rPr lang="de-DE" sz="1000" dirty="0"/>
              <a:t>Mining Frequent Route Patterns Based on Personal </a:t>
            </a:r>
            <a:r>
              <a:rPr lang="de-DE" sz="1000" dirty="0" err="1"/>
              <a:t>Trajectory</a:t>
            </a:r>
            <a:r>
              <a:rPr lang="de-DE" sz="1000" dirty="0"/>
              <a:t> </a:t>
            </a:r>
            <a:r>
              <a:rPr lang="de-DE" sz="1000" dirty="0" err="1"/>
              <a:t>Abstraction</a:t>
            </a:r>
            <a:r>
              <a:rPr lang="de-DE" sz="1000" dirty="0"/>
              <a:t>, </a:t>
            </a:r>
            <a:r>
              <a:rPr lang="de-DE" sz="1000" dirty="0" err="1"/>
              <a:t>Z.Fu</a:t>
            </a:r>
            <a:r>
              <a:rPr lang="de-DE" sz="1000" dirty="0"/>
              <a:t>, Z. Tias, Y. Xu, </a:t>
            </a:r>
            <a:r>
              <a:rPr lang="de-DE" sz="1000" dirty="0" err="1"/>
              <a:t>K.Zhou</a:t>
            </a:r>
            <a:endParaRPr lang="de-DE" sz="1000" dirty="0"/>
          </a:p>
        </p:txBody>
      </p:sp>
      <p:sp>
        <p:nvSpPr>
          <p:cNvPr id="6" name="Textfeld 5">
            <a:extLst>
              <a:ext uri="{FF2B5EF4-FFF2-40B4-BE49-F238E27FC236}">
                <a16:creationId xmlns:a16="http://schemas.microsoft.com/office/drawing/2014/main" id="{ED8DD536-6C8C-FC41-AA70-77F6D80F7B41}"/>
              </a:ext>
            </a:extLst>
          </p:cNvPr>
          <p:cNvSpPr txBox="1"/>
          <p:nvPr/>
        </p:nvSpPr>
        <p:spPr>
          <a:xfrm>
            <a:off x="4827807" y="2697162"/>
            <a:ext cx="3809241" cy="2800767"/>
          </a:xfrm>
          <a:prstGeom prst="rect">
            <a:avLst/>
          </a:prstGeom>
          <a:noFill/>
        </p:spPr>
        <p:txBody>
          <a:bodyPr wrap="square" rtlCol="0">
            <a:spAutoFit/>
          </a:bodyPr>
          <a:lstStyle/>
          <a:p>
            <a:pPr marL="342900" indent="-342900" algn="l">
              <a:buFont typeface="+mj-lt"/>
              <a:buAutoNum type="alphaLcParenR"/>
            </a:pPr>
            <a:r>
              <a:rPr lang="de-DE" sz="1600"/>
              <a:t>Identifiziere die aufeinanderfolgenden Linien von verschiedenen Routen.</a:t>
            </a:r>
          </a:p>
          <a:p>
            <a:pPr marL="342900" indent="-342900" algn="l">
              <a:buFont typeface="+mj-lt"/>
              <a:buAutoNum type="alphaLcParenR"/>
            </a:pPr>
            <a:r>
              <a:rPr lang="de-DE" sz="1600"/>
              <a:t>Aufeinanderfolgende Verbindungslinien, berechne die Repräsentationslinie</a:t>
            </a:r>
            <a:br>
              <a:rPr lang="de-DE" sz="1600"/>
            </a:br>
            <a:r>
              <a:rPr lang="de-DE" sz="1600"/>
              <a:t>von L1 und die Projektionspunkte jeder Linie.</a:t>
            </a:r>
          </a:p>
          <a:p>
            <a:pPr marL="342900" indent="-342900" algn="l">
              <a:buFont typeface="+mj-lt"/>
              <a:buAutoNum type="alphaLcParenR"/>
            </a:pPr>
            <a:r>
              <a:rPr lang="de-DE" sz="1600"/>
              <a:t>Entfernung der redundante Projektionspunkte und Filterung der kurzen Projektionslinie</a:t>
            </a:r>
          </a:p>
        </p:txBody>
      </p:sp>
    </p:spTree>
    <p:extLst>
      <p:ext uri="{BB962C8B-B14F-4D97-AF65-F5344CB8AC3E}">
        <p14:creationId xmlns:p14="http://schemas.microsoft.com/office/powerpoint/2010/main" val="2773906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B1745129-08FD-9D47-A3B4-216DB40FC0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52" y="2607617"/>
            <a:ext cx="4570232" cy="2806832"/>
          </a:xfrm>
        </p:spPr>
      </p:pic>
      <p:sp>
        <p:nvSpPr>
          <p:cNvPr id="4" name="Fußzeilenplatzhalter 3">
            <a:extLst>
              <a:ext uri="{FF2B5EF4-FFF2-40B4-BE49-F238E27FC236}">
                <a16:creationId xmlns:a16="http://schemas.microsoft.com/office/drawing/2014/main" id="{F8A2BD35-267B-6C4A-9506-3F5277F2DDC8}"/>
              </a:ext>
            </a:extLst>
          </p:cNvPr>
          <p:cNvSpPr>
            <a:spLocks noGrp="1"/>
          </p:cNvSpPr>
          <p:nvPr>
            <p:ph type="ftr" sz="quarter" idx="10"/>
          </p:nvPr>
        </p:nvSpPr>
        <p:spPr/>
        <p:txBody>
          <a:bodyPr/>
          <a:lstStyle/>
          <a:p>
            <a:r>
              <a:rPr lang="de-DE" dirty="0" err="1"/>
              <a:t>M.Bauknecht</a:t>
            </a:r>
            <a:r>
              <a:rPr lang="de-DE" dirty="0"/>
              <a:t> | X. J. F. Liu | K. V. Sacotto Cárdenas | DBPRO SS19 | 17. Juni 2019</a:t>
            </a:r>
            <a:endParaRPr lang="de-DE" b="0" dirty="0"/>
          </a:p>
        </p:txBody>
      </p:sp>
      <p:sp>
        <p:nvSpPr>
          <p:cNvPr id="5" name="Foliennummernplatzhalter 4">
            <a:extLst>
              <a:ext uri="{FF2B5EF4-FFF2-40B4-BE49-F238E27FC236}">
                <a16:creationId xmlns:a16="http://schemas.microsoft.com/office/drawing/2014/main" id="{4C217149-2D7C-2749-9AB1-257CC38F5F9C}"/>
              </a:ext>
            </a:extLst>
          </p:cNvPr>
          <p:cNvSpPr>
            <a:spLocks noGrp="1"/>
          </p:cNvSpPr>
          <p:nvPr>
            <p:ph type="sldNum" sz="quarter" idx="11"/>
          </p:nvPr>
        </p:nvSpPr>
        <p:spPr/>
        <p:txBody>
          <a:bodyPr/>
          <a:lstStyle/>
          <a:p>
            <a:r>
              <a:rPr lang="de-DE"/>
              <a:t>Seite </a:t>
            </a:r>
            <a:fld id="{6F903123-4CC2-4E08-BF04-132B6B4D8D3D}" type="slidenum">
              <a:rPr lang="de-DE" smtClean="0"/>
              <a:pPr/>
              <a:t>13</a:t>
            </a:fld>
            <a:endParaRPr lang="de-DE"/>
          </a:p>
        </p:txBody>
      </p:sp>
      <p:sp>
        <p:nvSpPr>
          <p:cNvPr id="6" name="Titel 1">
            <a:extLst>
              <a:ext uri="{FF2B5EF4-FFF2-40B4-BE49-F238E27FC236}">
                <a16:creationId xmlns:a16="http://schemas.microsoft.com/office/drawing/2014/main" id="{A5AF9C0B-6714-7D44-8D32-C1B0CE8E735C}"/>
              </a:ext>
            </a:extLst>
          </p:cNvPr>
          <p:cNvSpPr>
            <a:spLocks noGrp="1"/>
          </p:cNvSpPr>
          <p:nvPr>
            <p:ph type="title"/>
          </p:nvPr>
        </p:nvSpPr>
        <p:spPr/>
        <p:txBody>
          <a:bodyPr/>
          <a:lstStyle/>
          <a:p>
            <a:r>
              <a:rPr lang="de-DE" dirty="0"/>
              <a:t>Zwischen Ergebnisse (2): Segment</a:t>
            </a:r>
          </a:p>
        </p:txBody>
      </p:sp>
      <p:pic>
        <p:nvPicPr>
          <p:cNvPr id="10" name="Grafik 9" descr="Ein Bild, das Screenshot enthält.&#10;&#10;Automatisch generierte Beschreibung">
            <a:extLst>
              <a:ext uri="{FF2B5EF4-FFF2-40B4-BE49-F238E27FC236}">
                <a16:creationId xmlns:a16="http://schemas.microsoft.com/office/drawing/2014/main" id="{14A46DD7-4352-154A-B258-F8588B3F0A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599233"/>
            <a:ext cx="4422573" cy="2806832"/>
          </a:xfrm>
          <a:prstGeom prst="rect">
            <a:avLst/>
          </a:prstGeom>
        </p:spPr>
      </p:pic>
      <p:sp>
        <p:nvSpPr>
          <p:cNvPr id="11" name="Pfeil nach rechts 10">
            <a:extLst>
              <a:ext uri="{FF2B5EF4-FFF2-40B4-BE49-F238E27FC236}">
                <a16:creationId xmlns:a16="http://schemas.microsoft.com/office/drawing/2014/main" id="{9EF86991-B492-7E4F-A2A7-CDFB2559B152}"/>
              </a:ext>
            </a:extLst>
          </p:cNvPr>
          <p:cNvSpPr/>
          <p:nvPr/>
        </p:nvSpPr>
        <p:spPr bwMode="auto">
          <a:xfrm>
            <a:off x="4283968" y="3789040"/>
            <a:ext cx="288032" cy="216024"/>
          </a:xfrm>
          <a:prstGeom prst="rightArrow">
            <a:avLst/>
          </a:prstGeom>
          <a:solidFill>
            <a:schemeClr val="tx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
        <p:nvSpPr>
          <p:cNvPr id="12" name="Rechteck 11">
            <a:extLst>
              <a:ext uri="{FF2B5EF4-FFF2-40B4-BE49-F238E27FC236}">
                <a16:creationId xmlns:a16="http://schemas.microsoft.com/office/drawing/2014/main" id="{948926F0-A81D-E34F-8B3A-5867D6DA89A2}"/>
              </a:ext>
            </a:extLst>
          </p:cNvPr>
          <p:cNvSpPr/>
          <p:nvPr/>
        </p:nvSpPr>
        <p:spPr bwMode="auto">
          <a:xfrm>
            <a:off x="6948264" y="6021288"/>
            <a:ext cx="1902293" cy="68907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29739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CACCDBE5-0CD8-B849-8C31-FF85B82F5A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595860"/>
            <a:ext cx="4324887" cy="2777356"/>
          </a:xfrm>
        </p:spPr>
      </p:pic>
      <p:sp>
        <p:nvSpPr>
          <p:cNvPr id="4" name="Fußzeilenplatzhalter 3">
            <a:extLst>
              <a:ext uri="{FF2B5EF4-FFF2-40B4-BE49-F238E27FC236}">
                <a16:creationId xmlns:a16="http://schemas.microsoft.com/office/drawing/2014/main" id="{75583154-5822-244B-9907-22B0A35E28EE}"/>
              </a:ext>
            </a:extLst>
          </p:cNvPr>
          <p:cNvSpPr>
            <a:spLocks noGrp="1"/>
          </p:cNvSpPr>
          <p:nvPr>
            <p:ph type="ftr" sz="quarter" idx="10"/>
          </p:nvPr>
        </p:nvSpPr>
        <p:spPr/>
        <p:txBody>
          <a:bodyPr/>
          <a:lstStyle/>
          <a:p>
            <a:r>
              <a:rPr lang="de-DE" dirty="0" err="1"/>
              <a:t>M.Bauknecht</a:t>
            </a:r>
            <a:r>
              <a:rPr lang="de-DE" dirty="0"/>
              <a:t> | X. J. F. Liu | K. V. Sacotto Cárdenas | DBPRO SS19 | 17. Juni 2019</a:t>
            </a:r>
            <a:endParaRPr lang="de-DE" b="0" dirty="0"/>
          </a:p>
        </p:txBody>
      </p:sp>
      <p:sp>
        <p:nvSpPr>
          <p:cNvPr id="5" name="Foliennummernplatzhalter 4">
            <a:extLst>
              <a:ext uri="{FF2B5EF4-FFF2-40B4-BE49-F238E27FC236}">
                <a16:creationId xmlns:a16="http://schemas.microsoft.com/office/drawing/2014/main" id="{DEB837AB-1E6B-8A4A-8D50-21367BC8FD55}"/>
              </a:ext>
            </a:extLst>
          </p:cNvPr>
          <p:cNvSpPr>
            <a:spLocks noGrp="1"/>
          </p:cNvSpPr>
          <p:nvPr>
            <p:ph type="sldNum" sz="quarter" idx="11"/>
          </p:nvPr>
        </p:nvSpPr>
        <p:spPr/>
        <p:txBody>
          <a:bodyPr/>
          <a:lstStyle/>
          <a:p>
            <a:r>
              <a:rPr lang="de-DE"/>
              <a:t>Seite </a:t>
            </a:r>
            <a:fld id="{6F903123-4CC2-4E08-BF04-132B6B4D8D3D}" type="slidenum">
              <a:rPr lang="de-DE" smtClean="0"/>
              <a:pPr/>
              <a:t>14</a:t>
            </a:fld>
            <a:endParaRPr lang="de-DE"/>
          </a:p>
        </p:txBody>
      </p:sp>
      <p:sp>
        <p:nvSpPr>
          <p:cNvPr id="6" name="Titel 1">
            <a:extLst>
              <a:ext uri="{FF2B5EF4-FFF2-40B4-BE49-F238E27FC236}">
                <a16:creationId xmlns:a16="http://schemas.microsoft.com/office/drawing/2014/main" id="{3AC03181-420D-644D-A948-D38AF598EB52}"/>
              </a:ext>
            </a:extLst>
          </p:cNvPr>
          <p:cNvSpPr>
            <a:spLocks noGrp="1"/>
          </p:cNvSpPr>
          <p:nvPr>
            <p:ph type="title"/>
          </p:nvPr>
        </p:nvSpPr>
        <p:spPr/>
        <p:txBody>
          <a:bodyPr/>
          <a:lstStyle/>
          <a:p>
            <a:r>
              <a:rPr lang="de-DE" dirty="0"/>
              <a:t>Zwischen Ergebnisse (3): Segment</a:t>
            </a:r>
          </a:p>
        </p:txBody>
      </p:sp>
      <p:pic>
        <p:nvPicPr>
          <p:cNvPr id="10" name="Grafik 9">
            <a:extLst>
              <a:ext uri="{FF2B5EF4-FFF2-40B4-BE49-F238E27FC236}">
                <a16:creationId xmlns:a16="http://schemas.microsoft.com/office/drawing/2014/main" id="{2920945F-4EB5-4846-AA41-20C51CD52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115" y="2631668"/>
            <a:ext cx="4121046" cy="2681638"/>
          </a:xfrm>
          <a:prstGeom prst="rect">
            <a:avLst/>
          </a:prstGeom>
        </p:spPr>
      </p:pic>
      <p:sp>
        <p:nvSpPr>
          <p:cNvPr id="11" name="Pfeil nach rechts 10">
            <a:extLst>
              <a:ext uri="{FF2B5EF4-FFF2-40B4-BE49-F238E27FC236}">
                <a16:creationId xmlns:a16="http://schemas.microsoft.com/office/drawing/2014/main" id="{E8D9AABF-BC91-134F-9206-41C625026C40}"/>
              </a:ext>
            </a:extLst>
          </p:cNvPr>
          <p:cNvSpPr/>
          <p:nvPr/>
        </p:nvSpPr>
        <p:spPr bwMode="auto">
          <a:xfrm>
            <a:off x="4324887" y="3717032"/>
            <a:ext cx="319121" cy="288032"/>
          </a:xfrm>
          <a:prstGeom prst="rightArrow">
            <a:avLst/>
          </a:prstGeom>
          <a:solidFill>
            <a:schemeClr val="tx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
        <p:nvSpPr>
          <p:cNvPr id="12" name="Rechteck 11">
            <a:extLst>
              <a:ext uri="{FF2B5EF4-FFF2-40B4-BE49-F238E27FC236}">
                <a16:creationId xmlns:a16="http://schemas.microsoft.com/office/drawing/2014/main" id="{82D87E45-9861-BF46-83DE-1EF4926CAC75}"/>
              </a:ext>
            </a:extLst>
          </p:cNvPr>
          <p:cNvSpPr/>
          <p:nvPr/>
        </p:nvSpPr>
        <p:spPr bwMode="auto">
          <a:xfrm>
            <a:off x="7164388" y="6021288"/>
            <a:ext cx="1775773" cy="83671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20088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F1FA7B-1AAF-8E46-BC26-7F3869D0FD1C}"/>
              </a:ext>
            </a:extLst>
          </p:cNvPr>
          <p:cNvSpPr>
            <a:spLocks noGrp="1"/>
          </p:cNvSpPr>
          <p:nvPr>
            <p:ph type="title"/>
          </p:nvPr>
        </p:nvSpPr>
        <p:spPr/>
        <p:txBody>
          <a:bodyPr/>
          <a:lstStyle/>
          <a:p>
            <a:r>
              <a:rPr lang="de-DE" dirty="0"/>
              <a:t>Zwischen Ergebnisse (4): Segment</a:t>
            </a:r>
          </a:p>
        </p:txBody>
      </p:sp>
      <p:pic>
        <p:nvPicPr>
          <p:cNvPr id="7" name="Inhaltsplatzhalter 6" descr="Ein Bild, das Text, Karte enthält.&#10;&#10;Automatisch generierte Beschreibung">
            <a:extLst>
              <a:ext uri="{FF2B5EF4-FFF2-40B4-BE49-F238E27FC236}">
                <a16:creationId xmlns:a16="http://schemas.microsoft.com/office/drawing/2014/main" id="{9DBB0FAC-0E8C-C64C-9819-744BBA4A91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9818" y="2651786"/>
            <a:ext cx="4338890" cy="2733501"/>
          </a:xfrm>
        </p:spPr>
      </p:pic>
      <p:sp>
        <p:nvSpPr>
          <p:cNvPr id="4" name="Fußzeilenplatzhalter 3">
            <a:extLst>
              <a:ext uri="{FF2B5EF4-FFF2-40B4-BE49-F238E27FC236}">
                <a16:creationId xmlns:a16="http://schemas.microsoft.com/office/drawing/2014/main" id="{CA6B2407-0EB8-334C-98AF-78C8659F9F82}"/>
              </a:ext>
            </a:extLst>
          </p:cNvPr>
          <p:cNvSpPr>
            <a:spLocks noGrp="1"/>
          </p:cNvSpPr>
          <p:nvPr>
            <p:ph type="ftr" sz="quarter" idx="10"/>
          </p:nvPr>
        </p:nvSpPr>
        <p:spPr/>
        <p:txBody>
          <a:bodyPr/>
          <a:lstStyle/>
          <a:p>
            <a:r>
              <a:rPr lang="de-DE"/>
              <a:t>M.Bauknecht | X. J. F. Liu | K. V. Sacotto Cárdenas | DBPRO SS19 | 17. Juni 2019</a:t>
            </a:r>
            <a:endParaRPr lang="de-DE" b="0" dirty="0"/>
          </a:p>
        </p:txBody>
      </p:sp>
      <p:sp>
        <p:nvSpPr>
          <p:cNvPr id="5" name="Foliennummernplatzhalter 4">
            <a:extLst>
              <a:ext uri="{FF2B5EF4-FFF2-40B4-BE49-F238E27FC236}">
                <a16:creationId xmlns:a16="http://schemas.microsoft.com/office/drawing/2014/main" id="{4936D80D-EAF5-1A40-B0E6-1DD2F5B632F6}"/>
              </a:ext>
            </a:extLst>
          </p:cNvPr>
          <p:cNvSpPr>
            <a:spLocks noGrp="1"/>
          </p:cNvSpPr>
          <p:nvPr>
            <p:ph type="sldNum" sz="quarter" idx="11"/>
          </p:nvPr>
        </p:nvSpPr>
        <p:spPr/>
        <p:txBody>
          <a:bodyPr/>
          <a:lstStyle/>
          <a:p>
            <a:r>
              <a:rPr lang="de-DE"/>
              <a:t>Seite </a:t>
            </a:r>
            <a:fld id="{6F903123-4CC2-4E08-BF04-132B6B4D8D3D}" type="slidenum">
              <a:rPr lang="de-DE" smtClean="0"/>
              <a:pPr/>
              <a:t>15</a:t>
            </a:fld>
            <a:endParaRPr lang="de-DE"/>
          </a:p>
        </p:txBody>
      </p:sp>
      <p:sp>
        <p:nvSpPr>
          <p:cNvPr id="8" name="Rechteck 7">
            <a:extLst>
              <a:ext uri="{FF2B5EF4-FFF2-40B4-BE49-F238E27FC236}">
                <a16:creationId xmlns:a16="http://schemas.microsoft.com/office/drawing/2014/main" id="{BC2B9356-726B-B746-81D1-02E26B8686D6}"/>
              </a:ext>
            </a:extLst>
          </p:cNvPr>
          <p:cNvSpPr/>
          <p:nvPr/>
        </p:nvSpPr>
        <p:spPr bwMode="auto">
          <a:xfrm>
            <a:off x="7164388" y="6165304"/>
            <a:ext cx="1436687" cy="545059"/>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pic>
        <p:nvPicPr>
          <p:cNvPr id="6" name="Grafik 5" descr="Ein Bild, das Text, Karte enthält.&#10;&#10;Automatisch generierte Beschreibung">
            <a:extLst>
              <a:ext uri="{FF2B5EF4-FFF2-40B4-BE49-F238E27FC236}">
                <a16:creationId xmlns:a16="http://schemas.microsoft.com/office/drawing/2014/main" id="{3BD75A81-8915-DC4F-84F0-8C30256B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92" y="2684179"/>
            <a:ext cx="4287473" cy="2701108"/>
          </a:xfrm>
          <a:prstGeom prst="rect">
            <a:avLst/>
          </a:prstGeom>
        </p:spPr>
      </p:pic>
    </p:spTree>
    <p:extLst>
      <p:ext uri="{BB962C8B-B14F-4D97-AF65-F5344CB8AC3E}">
        <p14:creationId xmlns:p14="http://schemas.microsoft.com/office/powerpoint/2010/main" val="2567776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EA4E5F-A55A-BB4A-A464-160EB32C8BCD}"/>
              </a:ext>
            </a:extLst>
          </p:cNvPr>
          <p:cNvSpPr>
            <a:spLocks noGrp="1"/>
          </p:cNvSpPr>
          <p:nvPr>
            <p:ph type="title"/>
          </p:nvPr>
        </p:nvSpPr>
        <p:spPr/>
        <p:txBody>
          <a:bodyPr/>
          <a:lstStyle/>
          <a:p>
            <a:r>
              <a:rPr lang="de-DE" dirty="0"/>
              <a:t>Zwischen Ergebnisse (5) : Segment</a:t>
            </a:r>
          </a:p>
        </p:txBody>
      </p:sp>
      <p:pic>
        <p:nvPicPr>
          <p:cNvPr id="7" name="Inhaltsplatzhalter 6">
            <a:extLst>
              <a:ext uri="{FF2B5EF4-FFF2-40B4-BE49-F238E27FC236}">
                <a16:creationId xmlns:a16="http://schemas.microsoft.com/office/drawing/2014/main" id="{EF18A0B4-2184-DA44-A7DD-EF367CE82F3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366" y="2564904"/>
            <a:ext cx="4360512" cy="2812530"/>
          </a:xfrm>
        </p:spPr>
      </p:pic>
      <p:sp>
        <p:nvSpPr>
          <p:cNvPr id="4" name="Fußzeilenplatzhalter 3">
            <a:extLst>
              <a:ext uri="{FF2B5EF4-FFF2-40B4-BE49-F238E27FC236}">
                <a16:creationId xmlns:a16="http://schemas.microsoft.com/office/drawing/2014/main" id="{738BA067-2333-D74E-B7CF-35D362286594}"/>
              </a:ext>
            </a:extLst>
          </p:cNvPr>
          <p:cNvSpPr>
            <a:spLocks noGrp="1"/>
          </p:cNvSpPr>
          <p:nvPr>
            <p:ph type="ftr" sz="quarter" idx="10"/>
          </p:nvPr>
        </p:nvSpPr>
        <p:spPr/>
        <p:txBody>
          <a:bodyPr/>
          <a:lstStyle/>
          <a:p>
            <a:r>
              <a:rPr lang="de-DE"/>
              <a:t>M.Bauknecht | X. J. F. Liu | K. V. Sacotto Cárdenas | DBPRO SS19 | 17. Juni 2019</a:t>
            </a:r>
            <a:endParaRPr lang="de-DE" b="0" dirty="0"/>
          </a:p>
        </p:txBody>
      </p:sp>
      <p:sp>
        <p:nvSpPr>
          <p:cNvPr id="5" name="Foliennummernplatzhalter 4">
            <a:extLst>
              <a:ext uri="{FF2B5EF4-FFF2-40B4-BE49-F238E27FC236}">
                <a16:creationId xmlns:a16="http://schemas.microsoft.com/office/drawing/2014/main" id="{29D66507-F873-4C42-B3E2-108BE17A5BB1}"/>
              </a:ext>
            </a:extLst>
          </p:cNvPr>
          <p:cNvSpPr>
            <a:spLocks noGrp="1"/>
          </p:cNvSpPr>
          <p:nvPr>
            <p:ph type="sldNum" sz="quarter" idx="11"/>
          </p:nvPr>
        </p:nvSpPr>
        <p:spPr/>
        <p:txBody>
          <a:bodyPr/>
          <a:lstStyle/>
          <a:p>
            <a:r>
              <a:rPr lang="de-DE"/>
              <a:t>Seite </a:t>
            </a:r>
            <a:fld id="{6F903123-4CC2-4E08-BF04-132B6B4D8D3D}" type="slidenum">
              <a:rPr lang="de-DE" smtClean="0"/>
              <a:pPr/>
              <a:t>16</a:t>
            </a:fld>
            <a:endParaRPr lang="de-DE"/>
          </a:p>
        </p:txBody>
      </p:sp>
      <p:pic>
        <p:nvPicPr>
          <p:cNvPr id="9" name="Grafik 8" descr="Ein Bild, das Karte enthält.&#10;&#10;Automatisch generierte Beschreibung">
            <a:extLst>
              <a:ext uri="{FF2B5EF4-FFF2-40B4-BE49-F238E27FC236}">
                <a16:creationId xmlns:a16="http://schemas.microsoft.com/office/drawing/2014/main" id="{CB19580B-5BFF-E946-ABB0-3AC3CA9D7B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0878" y="2564904"/>
            <a:ext cx="4360510" cy="2812529"/>
          </a:xfrm>
          <a:prstGeom prst="rect">
            <a:avLst/>
          </a:prstGeom>
        </p:spPr>
      </p:pic>
      <p:sp>
        <p:nvSpPr>
          <p:cNvPr id="10" name="Rechteck 9">
            <a:extLst>
              <a:ext uri="{FF2B5EF4-FFF2-40B4-BE49-F238E27FC236}">
                <a16:creationId xmlns:a16="http://schemas.microsoft.com/office/drawing/2014/main" id="{F135CC79-7B9D-4C46-A066-A6EBB0D6C810}"/>
              </a:ext>
            </a:extLst>
          </p:cNvPr>
          <p:cNvSpPr/>
          <p:nvPr/>
        </p:nvSpPr>
        <p:spPr bwMode="auto">
          <a:xfrm>
            <a:off x="7164388" y="6021288"/>
            <a:ext cx="1787000" cy="83671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16722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B7E73C-576A-A34D-B06C-905D864E5C2E}"/>
              </a:ext>
            </a:extLst>
          </p:cNvPr>
          <p:cNvSpPr>
            <a:spLocks noGrp="1"/>
          </p:cNvSpPr>
          <p:nvPr>
            <p:ph type="title"/>
          </p:nvPr>
        </p:nvSpPr>
        <p:spPr/>
        <p:txBody>
          <a:bodyPr/>
          <a:lstStyle/>
          <a:p>
            <a:r>
              <a:rPr lang="de-DE" dirty="0"/>
              <a:t>Zwischen </a:t>
            </a:r>
            <a:r>
              <a:rPr lang="de-DE" dirty="0" err="1"/>
              <a:t>Ergebniss</a:t>
            </a:r>
            <a:r>
              <a:rPr lang="de-DE" dirty="0"/>
              <a:t> (6): Segment</a:t>
            </a:r>
          </a:p>
        </p:txBody>
      </p:sp>
      <p:pic>
        <p:nvPicPr>
          <p:cNvPr id="7" name="Inhaltsplatzhalter 6" descr="Ein Bild, das Text, Karte enthält.&#10;&#10;Automatisch generierte Beschreibung">
            <a:extLst>
              <a:ext uri="{FF2B5EF4-FFF2-40B4-BE49-F238E27FC236}">
                <a16:creationId xmlns:a16="http://schemas.microsoft.com/office/drawing/2014/main" id="{AE42B167-8A6C-D348-8869-431217C5FD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0155" y="2349500"/>
            <a:ext cx="5780515" cy="3641725"/>
          </a:xfrm>
        </p:spPr>
      </p:pic>
      <p:sp>
        <p:nvSpPr>
          <p:cNvPr id="4" name="Fußzeilenplatzhalter 3">
            <a:extLst>
              <a:ext uri="{FF2B5EF4-FFF2-40B4-BE49-F238E27FC236}">
                <a16:creationId xmlns:a16="http://schemas.microsoft.com/office/drawing/2014/main" id="{2502E4BE-7379-4E40-B4FA-AA7C158C0178}"/>
              </a:ext>
            </a:extLst>
          </p:cNvPr>
          <p:cNvSpPr>
            <a:spLocks noGrp="1"/>
          </p:cNvSpPr>
          <p:nvPr>
            <p:ph type="ftr" sz="quarter" idx="10"/>
          </p:nvPr>
        </p:nvSpPr>
        <p:spPr/>
        <p:txBody>
          <a:bodyPr/>
          <a:lstStyle/>
          <a:p>
            <a:r>
              <a:rPr lang="de-DE"/>
              <a:t>M.Bauknecht | X. J. F. Liu | K. V. Sacotto Cárdenas | DBPRO SS19 | 17. Juni 2019</a:t>
            </a:r>
            <a:endParaRPr lang="de-DE" b="0" dirty="0"/>
          </a:p>
        </p:txBody>
      </p:sp>
      <p:sp>
        <p:nvSpPr>
          <p:cNvPr id="5" name="Foliennummernplatzhalter 4">
            <a:extLst>
              <a:ext uri="{FF2B5EF4-FFF2-40B4-BE49-F238E27FC236}">
                <a16:creationId xmlns:a16="http://schemas.microsoft.com/office/drawing/2014/main" id="{9E0157A7-F471-5D49-9C91-4DB8F5642ADD}"/>
              </a:ext>
            </a:extLst>
          </p:cNvPr>
          <p:cNvSpPr>
            <a:spLocks noGrp="1"/>
          </p:cNvSpPr>
          <p:nvPr>
            <p:ph type="sldNum" sz="quarter" idx="11"/>
          </p:nvPr>
        </p:nvSpPr>
        <p:spPr/>
        <p:txBody>
          <a:bodyPr/>
          <a:lstStyle/>
          <a:p>
            <a:r>
              <a:rPr lang="de-DE"/>
              <a:t>Seite </a:t>
            </a:r>
            <a:fld id="{6F903123-4CC2-4E08-BF04-132B6B4D8D3D}" type="slidenum">
              <a:rPr lang="de-DE" smtClean="0"/>
              <a:pPr/>
              <a:t>17</a:t>
            </a:fld>
            <a:endParaRPr lang="de-DE"/>
          </a:p>
        </p:txBody>
      </p:sp>
      <p:sp>
        <p:nvSpPr>
          <p:cNvPr id="8" name="Rechteck 7">
            <a:extLst>
              <a:ext uri="{FF2B5EF4-FFF2-40B4-BE49-F238E27FC236}">
                <a16:creationId xmlns:a16="http://schemas.microsoft.com/office/drawing/2014/main" id="{ADB3B0B7-6A9E-5647-9166-A18EDA1D3AAE}"/>
              </a:ext>
            </a:extLst>
          </p:cNvPr>
          <p:cNvSpPr/>
          <p:nvPr/>
        </p:nvSpPr>
        <p:spPr bwMode="auto">
          <a:xfrm>
            <a:off x="7164388" y="6165304"/>
            <a:ext cx="1436687" cy="545059"/>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03198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AD0ED1-44B5-ED43-9339-21B620FAF323}"/>
              </a:ext>
            </a:extLst>
          </p:cNvPr>
          <p:cNvSpPr>
            <a:spLocks noGrp="1"/>
          </p:cNvSpPr>
          <p:nvPr>
            <p:ph type="title"/>
          </p:nvPr>
        </p:nvSpPr>
        <p:spPr/>
        <p:txBody>
          <a:bodyPr/>
          <a:lstStyle/>
          <a:p>
            <a:r>
              <a:rPr lang="de-DE" dirty="0"/>
              <a:t>Zwischen Ergebnis (7): Daten</a:t>
            </a:r>
          </a:p>
        </p:txBody>
      </p:sp>
      <p:sp>
        <p:nvSpPr>
          <p:cNvPr id="4" name="Fußzeilenplatzhalter 3">
            <a:extLst>
              <a:ext uri="{FF2B5EF4-FFF2-40B4-BE49-F238E27FC236}">
                <a16:creationId xmlns:a16="http://schemas.microsoft.com/office/drawing/2014/main" id="{E01173E8-230D-7544-8851-BECF64322EB3}"/>
              </a:ext>
            </a:extLst>
          </p:cNvPr>
          <p:cNvSpPr>
            <a:spLocks noGrp="1"/>
          </p:cNvSpPr>
          <p:nvPr>
            <p:ph type="ftr" sz="quarter" idx="10"/>
          </p:nvPr>
        </p:nvSpPr>
        <p:spPr/>
        <p:txBody>
          <a:bodyPr/>
          <a:lstStyle/>
          <a:p>
            <a:r>
              <a:rPr lang="de-DE"/>
              <a:t>M.Bauknecht | X. J. F. Liu | K. V. Sacotto Cárdenas | DBPRO SS19 | 17. Juni 2019</a:t>
            </a:r>
            <a:endParaRPr lang="de-DE" b="0" dirty="0"/>
          </a:p>
        </p:txBody>
      </p:sp>
      <p:sp>
        <p:nvSpPr>
          <p:cNvPr id="5" name="Foliennummernplatzhalter 4">
            <a:extLst>
              <a:ext uri="{FF2B5EF4-FFF2-40B4-BE49-F238E27FC236}">
                <a16:creationId xmlns:a16="http://schemas.microsoft.com/office/drawing/2014/main" id="{453CE9F4-D2F3-B54D-A602-FD5FE1756381}"/>
              </a:ext>
            </a:extLst>
          </p:cNvPr>
          <p:cNvSpPr>
            <a:spLocks noGrp="1"/>
          </p:cNvSpPr>
          <p:nvPr>
            <p:ph type="sldNum" sz="quarter" idx="11"/>
          </p:nvPr>
        </p:nvSpPr>
        <p:spPr/>
        <p:txBody>
          <a:bodyPr/>
          <a:lstStyle/>
          <a:p>
            <a:r>
              <a:rPr lang="de-DE"/>
              <a:t>Seite </a:t>
            </a:r>
            <a:fld id="{6F903123-4CC2-4E08-BF04-132B6B4D8D3D}" type="slidenum">
              <a:rPr lang="de-DE" smtClean="0"/>
              <a:pPr/>
              <a:t>18</a:t>
            </a:fld>
            <a:endParaRPr lang="de-DE"/>
          </a:p>
        </p:txBody>
      </p:sp>
      <p:sp>
        <p:nvSpPr>
          <p:cNvPr id="9" name="Inhaltsplatzhalter 8">
            <a:extLst>
              <a:ext uri="{FF2B5EF4-FFF2-40B4-BE49-F238E27FC236}">
                <a16:creationId xmlns:a16="http://schemas.microsoft.com/office/drawing/2014/main" id="{36BA349E-7680-5348-9DFB-4699296EA6DC}"/>
              </a:ext>
            </a:extLst>
          </p:cNvPr>
          <p:cNvSpPr>
            <a:spLocks noGrp="1"/>
          </p:cNvSpPr>
          <p:nvPr>
            <p:ph idx="1"/>
          </p:nvPr>
        </p:nvSpPr>
        <p:spPr/>
        <p:txBody>
          <a:bodyPr/>
          <a:lstStyle/>
          <a:p>
            <a:endParaRPr lang="de-DE"/>
          </a:p>
        </p:txBody>
      </p:sp>
      <p:graphicFrame>
        <p:nvGraphicFramePr>
          <p:cNvPr id="10" name="Inhaltsplatzhalter 5">
            <a:extLst>
              <a:ext uri="{FF2B5EF4-FFF2-40B4-BE49-F238E27FC236}">
                <a16:creationId xmlns:a16="http://schemas.microsoft.com/office/drawing/2014/main" id="{17372CA6-140C-5943-B862-B8C69E9963AD}"/>
              </a:ext>
            </a:extLst>
          </p:cNvPr>
          <p:cNvGraphicFramePr>
            <a:graphicFrameLocks/>
          </p:cNvGraphicFramePr>
          <p:nvPr>
            <p:extLst>
              <p:ext uri="{D42A27DB-BD31-4B8C-83A1-F6EECF244321}">
                <p14:modId xmlns:p14="http://schemas.microsoft.com/office/powerpoint/2010/main" val="2615006467"/>
              </p:ext>
            </p:extLst>
          </p:nvPr>
        </p:nvGraphicFramePr>
        <p:xfrm>
          <a:off x="107504" y="2132856"/>
          <a:ext cx="8856990" cy="3858373"/>
        </p:xfrm>
        <a:graphic>
          <a:graphicData uri="http://schemas.openxmlformats.org/drawingml/2006/table">
            <a:tbl>
              <a:tblPr firstRow="1" firstCol="1">
                <a:tableStyleId>{D7AC3CCA-C797-4891-BE02-D94E43425B78}</a:tableStyleId>
              </a:tblPr>
              <a:tblGrid>
                <a:gridCol w="312059">
                  <a:extLst>
                    <a:ext uri="{9D8B030D-6E8A-4147-A177-3AD203B41FA5}">
                      <a16:colId xmlns:a16="http://schemas.microsoft.com/office/drawing/2014/main" val="3076827192"/>
                    </a:ext>
                  </a:extLst>
                </a:gridCol>
                <a:gridCol w="1036036">
                  <a:extLst>
                    <a:ext uri="{9D8B030D-6E8A-4147-A177-3AD203B41FA5}">
                      <a16:colId xmlns:a16="http://schemas.microsoft.com/office/drawing/2014/main" val="1521698466"/>
                    </a:ext>
                  </a:extLst>
                </a:gridCol>
                <a:gridCol w="668129">
                  <a:extLst>
                    <a:ext uri="{9D8B030D-6E8A-4147-A177-3AD203B41FA5}">
                      <a16:colId xmlns:a16="http://schemas.microsoft.com/office/drawing/2014/main" val="1334528413"/>
                    </a:ext>
                  </a:extLst>
                </a:gridCol>
                <a:gridCol w="491472">
                  <a:extLst>
                    <a:ext uri="{9D8B030D-6E8A-4147-A177-3AD203B41FA5}">
                      <a16:colId xmlns:a16="http://schemas.microsoft.com/office/drawing/2014/main" val="3722866341"/>
                    </a:ext>
                  </a:extLst>
                </a:gridCol>
                <a:gridCol w="372624">
                  <a:extLst>
                    <a:ext uri="{9D8B030D-6E8A-4147-A177-3AD203B41FA5}">
                      <a16:colId xmlns:a16="http://schemas.microsoft.com/office/drawing/2014/main" val="1670045874"/>
                    </a:ext>
                  </a:extLst>
                </a:gridCol>
                <a:gridCol w="767968">
                  <a:extLst>
                    <a:ext uri="{9D8B030D-6E8A-4147-A177-3AD203B41FA5}">
                      <a16:colId xmlns:a16="http://schemas.microsoft.com/office/drawing/2014/main" val="1289224378"/>
                    </a:ext>
                  </a:extLst>
                </a:gridCol>
                <a:gridCol w="672192">
                  <a:extLst>
                    <a:ext uri="{9D8B030D-6E8A-4147-A177-3AD203B41FA5}">
                      <a16:colId xmlns:a16="http://schemas.microsoft.com/office/drawing/2014/main" val="2642501392"/>
                    </a:ext>
                  </a:extLst>
                </a:gridCol>
                <a:gridCol w="468400">
                  <a:extLst>
                    <a:ext uri="{9D8B030D-6E8A-4147-A177-3AD203B41FA5}">
                      <a16:colId xmlns:a16="http://schemas.microsoft.com/office/drawing/2014/main" val="3693549727"/>
                    </a:ext>
                  </a:extLst>
                </a:gridCol>
                <a:gridCol w="570296">
                  <a:extLst>
                    <a:ext uri="{9D8B030D-6E8A-4147-A177-3AD203B41FA5}">
                      <a16:colId xmlns:a16="http://schemas.microsoft.com/office/drawing/2014/main" val="3575648561"/>
                    </a:ext>
                  </a:extLst>
                </a:gridCol>
                <a:gridCol w="1265560">
                  <a:extLst>
                    <a:ext uri="{9D8B030D-6E8A-4147-A177-3AD203B41FA5}">
                      <a16:colId xmlns:a16="http://schemas.microsoft.com/office/drawing/2014/main" val="2661740189"/>
                    </a:ext>
                  </a:extLst>
                </a:gridCol>
                <a:gridCol w="1368152">
                  <a:extLst>
                    <a:ext uri="{9D8B030D-6E8A-4147-A177-3AD203B41FA5}">
                      <a16:colId xmlns:a16="http://schemas.microsoft.com/office/drawing/2014/main" val="2692104149"/>
                    </a:ext>
                  </a:extLst>
                </a:gridCol>
                <a:gridCol w="360040">
                  <a:extLst>
                    <a:ext uri="{9D8B030D-6E8A-4147-A177-3AD203B41FA5}">
                      <a16:colId xmlns:a16="http://schemas.microsoft.com/office/drawing/2014/main" val="2523144945"/>
                    </a:ext>
                  </a:extLst>
                </a:gridCol>
                <a:gridCol w="504062">
                  <a:extLst>
                    <a:ext uri="{9D8B030D-6E8A-4147-A177-3AD203B41FA5}">
                      <a16:colId xmlns:a16="http://schemas.microsoft.com/office/drawing/2014/main" val="1174153484"/>
                    </a:ext>
                  </a:extLst>
                </a:gridCol>
              </a:tblGrid>
              <a:tr h="435800">
                <a:tc>
                  <a:txBody>
                    <a:bodyPr/>
                    <a:lstStyle/>
                    <a:p>
                      <a:pPr algn="just" fontAlgn="b"/>
                      <a:endParaRPr lang="de-DE" sz="1000" b="0" i="0" u="none" strike="noStrike" dirty="0">
                        <a:solidFill>
                          <a:srgbClr val="000000"/>
                        </a:solidFill>
                        <a:effectLst/>
                        <a:latin typeface="Calibri" panose="020F0502020204030204" pitchFamily="34" charset="0"/>
                      </a:endParaRPr>
                    </a:p>
                  </a:txBody>
                  <a:tcPr marL="5483" marR="5483" marT="5483" marB="0" anchor="b">
                    <a:solidFill>
                      <a:schemeClr val="bg1">
                        <a:lumMod val="65000"/>
                      </a:schemeClr>
                    </a:solidFill>
                  </a:tcPr>
                </a:tc>
                <a:tc>
                  <a:txBody>
                    <a:bodyPr/>
                    <a:lstStyle/>
                    <a:p>
                      <a:pPr algn="just" fontAlgn="b"/>
                      <a:r>
                        <a:rPr lang="de-DE" sz="1000" u="none" strike="noStrike" dirty="0">
                          <a:effectLst/>
                        </a:rPr>
                        <a:t>lon1</a:t>
                      </a:r>
                      <a:endParaRPr lang="de-DE" sz="1000" b="0" i="0" u="none" strike="noStrike" dirty="0">
                        <a:solidFill>
                          <a:srgbClr val="000000"/>
                        </a:solidFill>
                        <a:effectLst/>
                        <a:latin typeface="Calibri" panose="020F0502020204030204" pitchFamily="34" charset="0"/>
                      </a:endParaRPr>
                    </a:p>
                  </a:txBody>
                  <a:tcPr marL="5483" marR="5483" marT="5483" marB="0" anchor="b">
                    <a:solidFill>
                      <a:schemeClr val="bg1">
                        <a:lumMod val="65000"/>
                      </a:schemeClr>
                    </a:solidFill>
                  </a:tcPr>
                </a:tc>
                <a:tc>
                  <a:txBody>
                    <a:bodyPr/>
                    <a:lstStyle/>
                    <a:p>
                      <a:pPr algn="just" fontAlgn="b"/>
                      <a:r>
                        <a:rPr lang="de-DE" sz="1000" u="none" strike="noStrike" dirty="0">
                          <a:effectLst/>
                        </a:rPr>
                        <a:t>lat1</a:t>
                      </a:r>
                      <a:endParaRPr lang="de-DE" sz="1000" b="0" i="0" u="none" strike="noStrike" dirty="0">
                        <a:solidFill>
                          <a:srgbClr val="000000"/>
                        </a:solidFill>
                        <a:effectLst/>
                        <a:latin typeface="Calibri" panose="020F0502020204030204" pitchFamily="34" charset="0"/>
                      </a:endParaRPr>
                    </a:p>
                  </a:txBody>
                  <a:tcPr marL="5483" marR="5483" marT="5483" marB="0" anchor="b">
                    <a:solidFill>
                      <a:schemeClr val="bg1">
                        <a:lumMod val="65000"/>
                      </a:schemeClr>
                    </a:solidFill>
                  </a:tcPr>
                </a:tc>
                <a:tc>
                  <a:txBody>
                    <a:bodyPr/>
                    <a:lstStyle/>
                    <a:p>
                      <a:pPr algn="just" fontAlgn="b"/>
                      <a:r>
                        <a:rPr lang="de-DE" sz="1000" u="none" strike="noStrike" dirty="0">
                          <a:effectLst/>
                        </a:rPr>
                        <a:t>tstart1</a:t>
                      </a:r>
                      <a:endParaRPr lang="de-DE" sz="1000" b="0" i="0" u="none" strike="noStrike" dirty="0">
                        <a:solidFill>
                          <a:srgbClr val="000000"/>
                        </a:solidFill>
                        <a:effectLst/>
                        <a:latin typeface="Calibri" panose="020F0502020204030204" pitchFamily="34" charset="0"/>
                      </a:endParaRPr>
                    </a:p>
                  </a:txBody>
                  <a:tcPr marL="5483" marR="5483" marT="5483" marB="0" anchor="b">
                    <a:solidFill>
                      <a:schemeClr val="bg1">
                        <a:lumMod val="65000"/>
                      </a:schemeClr>
                    </a:solidFill>
                  </a:tcPr>
                </a:tc>
                <a:tc>
                  <a:txBody>
                    <a:bodyPr/>
                    <a:lstStyle/>
                    <a:p>
                      <a:pPr algn="just" fontAlgn="b"/>
                      <a:r>
                        <a:rPr lang="de-DE" sz="1000" u="none" strike="noStrike" dirty="0">
                          <a:effectLst/>
                        </a:rPr>
                        <a:t>tend1</a:t>
                      </a:r>
                      <a:endParaRPr lang="de-DE" sz="1000" b="0" i="0" u="none" strike="noStrike" dirty="0">
                        <a:solidFill>
                          <a:srgbClr val="000000"/>
                        </a:solidFill>
                        <a:effectLst/>
                        <a:latin typeface="Calibri" panose="020F0502020204030204" pitchFamily="34" charset="0"/>
                      </a:endParaRPr>
                    </a:p>
                  </a:txBody>
                  <a:tcPr marL="5483" marR="5483" marT="5483" marB="0" anchor="b">
                    <a:solidFill>
                      <a:schemeClr val="bg1">
                        <a:lumMod val="65000"/>
                      </a:schemeClr>
                    </a:solidFill>
                  </a:tcPr>
                </a:tc>
                <a:tc>
                  <a:txBody>
                    <a:bodyPr/>
                    <a:lstStyle/>
                    <a:p>
                      <a:pPr algn="just" fontAlgn="b"/>
                      <a:r>
                        <a:rPr lang="de-DE" sz="1000" u="none" strike="noStrike" dirty="0">
                          <a:effectLst/>
                        </a:rPr>
                        <a:t>lon2</a:t>
                      </a:r>
                      <a:endParaRPr lang="de-DE" sz="1000" b="0" i="0" u="none" strike="noStrike" dirty="0">
                        <a:solidFill>
                          <a:srgbClr val="000000"/>
                        </a:solidFill>
                        <a:effectLst/>
                        <a:latin typeface="Calibri" panose="020F0502020204030204" pitchFamily="34" charset="0"/>
                      </a:endParaRPr>
                    </a:p>
                  </a:txBody>
                  <a:tcPr marL="5483" marR="5483" marT="5483" marB="0" anchor="b">
                    <a:solidFill>
                      <a:schemeClr val="bg1">
                        <a:lumMod val="65000"/>
                      </a:schemeClr>
                    </a:solidFill>
                  </a:tcPr>
                </a:tc>
                <a:tc>
                  <a:txBody>
                    <a:bodyPr/>
                    <a:lstStyle/>
                    <a:p>
                      <a:pPr algn="just" fontAlgn="b"/>
                      <a:r>
                        <a:rPr lang="de-DE" sz="1000" u="none" strike="noStrike" dirty="0">
                          <a:effectLst/>
                        </a:rPr>
                        <a:t>lat2</a:t>
                      </a:r>
                      <a:endParaRPr lang="de-DE" sz="1000" b="0" i="0" u="none" strike="noStrike" dirty="0">
                        <a:solidFill>
                          <a:srgbClr val="000000"/>
                        </a:solidFill>
                        <a:effectLst/>
                        <a:latin typeface="Calibri" panose="020F0502020204030204" pitchFamily="34" charset="0"/>
                      </a:endParaRPr>
                    </a:p>
                  </a:txBody>
                  <a:tcPr marL="5483" marR="5483" marT="5483" marB="0" anchor="b">
                    <a:solidFill>
                      <a:schemeClr val="bg1">
                        <a:lumMod val="65000"/>
                      </a:schemeClr>
                    </a:solidFill>
                  </a:tcPr>
                </a:tc>
                <a:tc>
                  <a:txBody>
                    <a:bodyPr/>
                    <a:lstStyle/>
                    <a:p>
                      <a:pPr algn="just" fontAlgn="b"/>
                      <a:r>
                        <a:rPr lang="de-DE" sz="1000" u="none" strike="noStrike" dirty="0">
                          <a:effectLst/>
                        </a:rPr>
                        <a:t>tstart2</a:t>
                      </a:r>
                      <a:endParaRPr lang="de-DE" sz="1000" b="0" i="0" u="none" strike="noStrike" dirty="0">
                        <a:solidFill>
                          <a:srgbClr val="000000"/>
                        </a:solidFill>
                        <a:effectLst/>
                        <a:latin typeface="Calibri" panose="020F0502020204030204" pitchFamily="34" charset="0"/>
                      </a:endParaRPr>
                    </a:p>
                  </a:txBody>
                  <a:tcPr marL="5483" marR="5483" marT="5483" marB="0" anchor="b">
                    <a:solidFill>
                      <a:schemeClr val="bg1">
                        <a:lumMod val="65000"/>
                      </a:schemeClr>
                    </a:solidFill>
                  </a:tcPr>
                </a:tc>
                <a:tc>
                  <a:txBody>
                    <a:bodyPr/>
                    <a:lstStyle/>
                    <a:p>
                      <a:pPr algn="just" fontAlgn="b"/>
                      <a:r>
                        <a:rPr lang="de-DE" sz="1000" u="none" strike="noStrike" dirty="0">
                          <a:effectLst/>
                        </a:rPr>
                        <a:t>tend2</a:t>
                      </a:r>
                      <a:endParaRPr lang="de-DE" sz="1000" b="0" i="0" u="none" strike="noStrike" dirty="0">
                        <a:solidFill>
                          <a:srgbClr val="000000"/>
                        </a:solidFill>
                        <a:effectLst/>
                        <a:latin typeface="Calibri" panose="020F0502020204030204" pitchFamily="34" charset="0"/>
                      </a:endParaRPr>
                    </a:p>
                  </a:txBody>
                  <a:tcPr marL="5483" marR="5483" marT="5483" marB="0" anchor="b">
                    <a:solidFill>
                      <a:schemeClr val="bg1">
                        <a:lumMod val="65000"/>
                      </a:schemeClr>
                    </a:solidFill>
                  </a:tcPr>
                </a:tc>
                <a:tc>
                  <a:txBody>
                    <a:bodyPr/>
                    <a:lstStyle/>
                    <a:p>
                      <a:pPr algn="just" fontAlgn="b"/>
                      <a:r>
                        <a:rPr lang="de-DE" sz="1000" u="none" strike="noStrike" dirty="0" err="1">
                          <a:effectLst/>
                        </a:rPr>
                        <a:t>Distance</a:t>
                      </a:r>
                      <a:endParaRPr lang="de-DE" sz="1000" b="0" i="0" u="none" strike="noStrike" dirty="0">
                        <a:solidFill>
                          <a:srgbClr val="000000"/>
                        </a:solidFill>
                        <a:effectLst/>
                        <a:latin typeface="Calibri" panose="020F0502020204030204" pitchFamily="34" charset="0"/>
                      </a:endParaRPr>
                    </a:p>
                  </a:txBody>
                  <a:tcPr marL="5483" marR="5483" marT="5483" marB="0" anchor="b">
                    <a:solidFill>
                      <a:schemeClr val="bg1">
                        <a:lumMod val="65000"/>
                      </a:schemeClr>
                    </a:solidFill>
                  </a:tcPr>
                </a:tc>
                <a:tc>
                  <a:txBody>
                    <a:bodyPr/>
                    <a:lstStyle/>
                    <a:p>
                      <a:pPr algn="just" fontAlgn="b"/>
                      <a:r>
                        <a:rPr lang="de-DE" sz="1000" u="none" strike="noStrike" dirty="0" err="1">
                          <a:effectLst/>
                        </a:rPr>
                        <a:t>Bearing</a:t>
                      </a:r>
                      <a:endParaRPr lang="de-DE" sz="1000" b="0" i="0" u="none" strike="noStrike" dirty="0">
                        <a:solidFill>
                          <a:srgbClr val="000000"/>
                        </a:solidFill>
                        <a:effectLst/>
                        <a:latin typeface="Calibri" panose="020F0502020204030204" pitchFamily="34" charset="0"/>
                      </a:endParaRPr>
                    </a:p>
                  </a:txBody>
                  <a:tcPr marL="5483" marR="5483" marT="5483" marB="0" anchor="b">
                    <a:solidFill>
                      <a:schemeClr val="bg1">
                        <a:lumMod val="65000"/>
                      </a:schemeClr>
                    </a:solidFill>
                  </a:tcPr>
                </a:tc>
                <a:tc>
                  <a:txBody>
                    <a:bodyPr/>
                    <a:lstStyle/>
                    <a:p>
                      <a:pPr algn="just" fontAlgn="b"/>
                      <a:r>
                        <a:rPr lang="de-DE" sz="1000" u="none" strike="noStrike" dirty="0">
                          <a:effectLst/>
                        </a:rPr>
                        <a:t>Route</a:t>
                      </a:r>
                      <a:endParaRPr lang="de-DE" sz="1000" b="0" i="0" u="none" strike="noStrike" dirty="0">
                        <a:solidFill>
                          <a:srgbClr val="000000"/>
                        </a:solidFill>
                        <a:effectLst/>
                        <a:latin typeface="Calibri" panose="020F0502020204030204" pitchFamily="34" charset="0"/>
                      </a:endParaRPr>
                    </a:p>
                  </a:txBody>
                  <a:tcPr marL="5483" marR="5483" marT="5483" marB="0" anchor="b">
                    <a:solidFill>
                      <a:schemeClr val="bg1">
                        <a:lumMod val="65000"/>
                      </a:schemeClr>
                    </a:solidFill>
                  </a:tcPr>
                </a:tc>
                <a:tc>
                  <a:txBody>
                    <a:bodyPr/>
                    <a:lstStyle/>
                    <a:p>
                      <a:pPr algn="just" fontAlgn="b"/>
                      <a:r>
                        <a:rPr lang="de-DE" sz="1000" u="none" strike="noStrike" dirty="0" err="1">
                          <a:effectLst/>
                        </a:rPr>
                        <a:t>Classified</a:t>
                      </a:r>
                      <a:endParaRPr lang="de-DE" sz="1000" b="0" i="0" u="none" strike="noStrike" dirty="0">
                        <a:solidFill>
                          <a:srgbClr val="000000"/>
                        </a:solidFill>
                        <a:effectLst/>
                        <a:latin typeface="Calibri" panose="020F0502020204030204" pitchFamily="34" charset="0"/>
                      </a:endParaRPr>
                    </a:p>
                  </a:txBody>
                  <a:tcPr marL="5483" marR="5483" marT="5483" marB="0" anchor="b">
                    <a:solidFill>
                      <a:schemeClr val="bg1">
                        <a:lumMod val="65000"/>
                      </a:schemeClr>
                    </a:solidFill>
                  </a:tcPr>
                </a:tc>
                <a:extLst>
                  <a:ext uri="{0D108BD9-81ED-4DB2-BD59-A6C34878D82A}">
                    <a16:rowId xmlns:a16="http://schemas.microsoft.com/office/drawing/2014/main" val="4087812807"/>
                  </a:ext>
                </a:extLst>
              </a:tr>
              <a:tr h="488939">
                <a:tc>
                  <a:txBody>
                    <a:bodyPr/>
                    <a:lstStyle/>
                    <a:p>
                      <a:pPr algn="just" fontAlgn="b"/>
                      <a:r>
                        <a:rPr lang="de-DE" sz="1000" u="none" strike="noStrike" dirty="0">
                          <a:effectLst/>
                        </a:rPr>
                        <a:t>2</a:t>
                      </a:r>
                      <a:endParaRPr lang="de-DE" sz="1000" b="0" i="0" u="none" strike="noStrike" dirty="0">
                        <a:solidFill>
                          <a:srgbClr val="000000"/>
                        </a:solidFill>
                        <a:effectLst/>
                        <a:latin typeface="Calibri" panose="020F0502020204030204" pitchFamily="34" charset="0"/>
                      </a:endParaRPr>
                    </a:p>
                  </a:txBody>
                  <a:tcPr marL="5483" marR="5483" marT="5483" marB="0" anchor="b">
                    <a:solidFill>
                      <a:schemeClr val="bg1">
                        <a:lumMod val="65000"/>
                      </a:schemeClr>
                    </a:solidFill>
                  </a:tcPr>
                </a:tc>
                <a:tc>
                  <a:txBody>
                    <a:bodyPr/>
                    <a:lstStyle/>
                    <a:p>
                      <a:pPr algn="just" fontAlgn="b"/>
                      <a:r>
                        <a:rPr lang="de-DE" sz="900" u="none" strike="noStrike" dirty="0">
                          <a:effectLst/>
                        </a:rPr>
                        <a:t>-8.610.876</a:t>
                      </a:r>
                      <a:endParaRPr lang="de-DE" sz="900" b="0" i="0" u="none" strike="noStrike" dirty="0">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41.145.570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dirty="0">
                          <a:effectLst/>
                        </a:rPr>
                        <a:t> 0.0</a:t>
                      </a:r>
                      <a:endParaRPr lang="de-DE" sz="900" b="0" i="0" u="none" strike="noStrike" dirty="0">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dirty="0">
                          <a:effectLst/>
                        </a:rPr>
                        <a:t>30.0</a:t>
                      </a:r>
                      <a:endParaRPr lang="de-DE" sz="900" b="0" i="0" u="none" strike="noStrike" dirty="0">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-8.608.857</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41.147.259</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75.0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105.0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dirty="0">
                          <a:effectLst/>
                        </a:rPr>
                        <a:t>2.526.901.169.542.060</a:t>
                      </a:r>
                      <a:endParaRPr lang="de-DE" sz="900" b="0" i="0" u="none" strike="noStrike" dirty="0">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29.812.827.999.201.600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2</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1</a:t>
                      </a:r>
                      <a:endParaRPr lang="de-DE" sz="900" b="0" i="0" u="none" strike="noStrike">
                        <a:solidFill>
                          <a:srgbClr val="000000"/>
                        </a:solidFill>
                        <a:effectLst/>
                        <a:latin typeface="Calibri" panose="020F0502020204030204" pitchFamily="34" charset="0"/>
                      </a:endParaRPr>
                    </a:p>
                  </a:txBody>
                  <a:tcPr marL="5483" marR="5483" marT="5483" marB="0" anchor="b"/>
                </a:tc>
                <a:extLst>
                  <a:ext uri="{0D108BD9-81ED-4DB2-BD59-A6C34878D82A}">
                    <a16:rowId xmlns:a16="http://schemas.microsoft.com/office/drawing/2014/main" val="1500814565"/>
                  </a:ext>
                </a:extLst>
              </a:tr>
              <a:tr h="488939">
                <a:tc>
                  <a:txBody>
                    <a:bodyPr/>
                    <a:lstStyle/>
                    <a:p>
                      <a:pPr algn="just" fontAlgn="b"/>
                      <a:r>
                        <a:rPr lang="de-DE" sz="1000" u="none" strike="noStrike">
                          <a:effectLst/>
                        </a:rPr>
                        <a:t>302</a:t>
                      </a:r>
                      <a:endParaRPr lang="de-DE" sz="1000" b="0" i="0" u="none" strike="noStrike">
                        <a:solidFill>
                          <a:srgbClr val="000000"/>
                        </a:solidFill>
                        <a:effectLst/>
                        <a:latin typeface="Calibri" panose="020F0502020204030204" pitchFamily="34" charset="0"/>
                      </a:endParaRPr>
                    </a:p>
                  </a:txBody>
                  <a:tcPr marL="5483" marR="5483" marT="5483" marB="0" anchor="b">
                    <a:solidFill>
                      <a:schemeClr val="bg1">
                        <a:lumMod val="65000"/>
                      </a:schemeClr>
                    </a:solidFill>
                  </a:tcPr>
                </a:tc>
                <a:tc>
                  <a:txBody>
                    <a:bodyPr/>
                    <a:lstStyle/>
                    <a:p>
                      <a:pPr algn="just" fontAlgn="b"/>
                      <a:r>
                        <a:rPr lang="de-DE" sz="900" u="none" strike="noStrike">
                          <a:effectLst/>
                        </a:rPr>
                        <a:t>-8.610.939</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41.145.642</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0.0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dirty="0">
                          <a:effectLst/>
                        </a:rPr>
                        <a:t>45.0</a:t>
                      </a:r>
                      <a:endParaRPr lang="de-DE" sz="900" b="0" i="0" u="none" strike="noStrike" dirty="0">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-8.609.798</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41.146.592</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60.0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105.0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14.237.604.609.794.500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29.716.908.612.982.700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32</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1</a:t>
                      </a:r>
                      <a:endParaRPr lang="de-DE" sz="900" b="0" i="0" u="none" strike="noStrike">
                        <a:solidFill>
                          <a:srgbClr val="000000"/>
                        </a:solidFill>
                        <a:effectLst/>
                        <a:latin typeface="Calibri" panose="020F0502020204030204" pitchFamily="34" charset="0"/>
                      </a:endParaRPr>
                    </a:p>
                  </a:txBody>
                  <a:tcPr marL="5483" marR="5483" marT="5483" marB="0" anchor="b"/>
                </a:tc>
                <a:extLst>
                  <a:ext uri="{0D108BD9-81ED-4DB2-BD59-A6C34878D82A}">
                    <a16:rowId xmlns:a16="http://schemas.microsoft.com/office/drawing/2014/main" val="1619183914"/>
                  </a:ext>
                </a:extLst>
              </a:tr>
              <a:tr h="488939">
                <a:tc>
                  <a:txBody>
                    <a:bodyPr/>
                    <a:lstStyle/>
                    <a:p>
                      <a:pPr algn="just" fontAlgn="b"/>
                      <a:r>
                        <a:rPr lang="de-DE" sz="1000" u="none" strike="noStrike" dirty="0">
                          <a:effectLst/>
                        </a:rPr>
                        <a:t>303</a:t>
                      </a:r>
                      <a:endParaRPr lang="de-DE" sz="1000" b="0" i="0" u="none" strike="noStrike" dirty="0">
                        <a:solidFill>
                          <a:srgbClr val="000000"/>
                        </a:solidFill>
                        <a:effectLst/>
                        <a:latin typeface="Calibri" panose="020F0502020204030204" pitchFamily="34" charset="0"/>
                      </a:endParaRPr>
                    </a:p>
                  </a:txBody>
                  <a:tcPr marL="5483" marR="5483" marT="5483" marB="0" anchor="b">
                    <a:solidFill>
                      <a:schemeClr val="bg1">
                        <a:lumMod val="65000"/>
                      </a:schemeClr>
                    </a:solidFill>
                  </a:tcPr>
                </a:tc>
                <a:tc>
                  <a:txBody>
                    <a:bodyPr/>
                    <a:lstStyle/>
                    <a:p>
                      <a:pPr algn="just" fontAlgn="b"/>
                      <a:r>
                        <a:rPr lang="de-DE" sz="900" u="none" strike="noStrike">
                          <a:effectLst/>
                        </a:rPr>
                        <a:t>-8.609.798</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41.146.592</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60.0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105.0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-8.608.896</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41.147.242</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120.0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165.0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10.457.245.221.083.500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26.279.373.614.851.500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32</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1</a:t>
                      </a:r>
                      <a:endParaRPr lang="de-DE" sz="900" b="0" i="0" u="none" strike="noStrike">
                        <a:solidFill>
                          <a:srgbClr val="000000"/>
                        </a:solidFill>
                        <a:effectLst/>
                        <a:latin typeface="Calibri" panose="020F0502020204030204" pitchFamily="34" charset="0"/>
                      </a:endParaRPr>
                    </a:p>
                  </a:txBody>
                  <a:tcPr marL="5483" marR="5483" marT="5483" marB="0" anchor="b"/>
                </a:tc>
                <a:extLst>
                  <a:ext uri="{0D108BD9-81ED-4DB2-BD59-A6C34878D82A}">
                    <a16:rowId xmlns:a16="http://schemas.microsoft.com/office/drawing/2014/main" val="3080073873"/>
                  </a:ext>
                </a:extLst>
              </a:tr>
              <a:tr h="488939">
                <a:tc>
                  <a:txBody>
                    <a:bodyPr/>
                    <a:lstStyle/>
                    <a:p>
                      <a:pPr algn="just" fontAlgn="b"/>
                      <a:r>
                        <a:rPr lang="de-DE" sz="1000" u="none" strike="noStrike">
                          <a:effectLst/>
                        </a:rPr>
                        <a:t>1974</a:t>
                      </a:r>
                      <a:endParaRPr lang="de-DE" sz="1000" b="0" i="0" u="none" strike="noStrike">
                        <a:solidFill>
                          <a:srgbClr val="000000"/>
                        </a:solidFill>
                        <a:effectLst/>
                        <a:latin typeface="Calibri" panose="020F0502020204030204" pitchFamily="34" charset="0"/>
                      </a:endParaRPr>
                    </a:p>
                  </a:txBody>
                  <a:tcPr marL="5483" marR="5483" marT="5483" marB="0" anchor="b">
                    <a:solidFill>
                      <a:schemeClr val="bg1">
                        <a:lumMod val="65000"/>
                      </a:schemeClr>
                    </a:solidFill>
                  </a:tcPr>
                </a:tc>
                <a:tc>
                  <a:txBody>
                    <a:bodyPr/>
                    <a:lstStyle/>
                    <a:p>
                      <a:pPr algn="just" fontAlgn="b"/>
                      <a:r>
                        <a:rPr lang="de-DE" sz="900" u="none" strike="noStrike" dirty="0">
                          <a:effectLst/>
                        </a:rPr>
                        <a:t>-8.610.633</a:t>
                      </a:r>
                      <a:endParaRPr lang="de-DE" sz="900" b="0" i="0" u="none" strike="noStrike" dirty="0">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41.145.885</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0.0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-8.608.815</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41.147.190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dirty="0">
                          <a:effectLst/>
                        </a:rPr>
                        <a:t>30.0</a:t>
                      </a:r>
                      <a:endParaRPr lang="de-DE" sz="900" b="0" i="0" u="none" strike="noStrike" dirty="0">
                        <a:solidFill>
                          <a:srgbClr val="000000"/>
                        </a:solidFill>
                        <a:effectLst/>
                        <a:latin typeface="Calibri" panose="020F0502020204030204" pitchFamily="34" charset="0"/>
                      </a:endParaRPr>
                    </a:p>
                  </a:txBody>
                  <a:tcPr marL="5483" marR="5483" marT="5483" marB="0" anchor="b"/>
                </a:tc>
                <a:tc>
                  <a:txBody>
                    <a:bodyPr/>
                    <a:lstStyle/>
                    <a:p>
                      <a:pPr algn="just" fontAlgn="b"/>
                      <a:endParaRPr lang="de-DE" sz="900" b="0" i="0" u="none" strike="noStrike" dirty="0">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dirty="0">
                          <a:effectLst/>
                        </a:rPr>
                        <a:t>21.030.854.180.747.300</a:t>
                      </a:r>
                      <a:endParaRPr lang="de-DE" sz="900" b="0" i="0" u="none" strike="noStrike" dirty="0">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26.183.964.056.994.200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130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1</a:t>
                      </a:r>
                      <a:endParaRPr lang="de-DE" sz="900" b="0" i="0" u="none" strike="noStrike">
                        <a:solidFill>
                          <a:srgbClr val="000000"/>
                        </a:solidFill>
                        <a:effectLst/>
                        <a:latin typeface="Calibri" panose="020F0502020204030204" pitchFamily="34" charset="0"/>
                      </a:endParaRPr>
                    </a:p>
                  </a:txBody>
                  <a:tcPr marL="5483" marR="5483" marT="5483" marB="0" anchor="b"/>
                </a:tc>
                <a:extLst>
                  <a:ext uri="{0D108BD9-81ED-4DB2-BD59-A6C34878D82A}">
                    <a16:rowId xmlns:a16="http://schemas.microsoft.com/office/drawing/2014/main" val="3058992712"/>
                  </a:ext>
                </a:extLst>
              </a:tr>
              <a:tr h="488939">
                <a:tc>
                  <a:txBody>
                    <a:bodyPr/>
                    <a:lstStyle/>
                    <a:p>
                      <a:pPr algn="just" fontAlgn="b"/>
                      <a:r>
                        <a:rPr lang="de-DE" sz="1000" u="none" strike="noStrike" dirty="0">
                          <a:effectLst/>
                        </a:rPr>
                        <a:t>1984</a:t>
                      </a:r>
                      <a:endParaRPr lang="de-DE" sz="1000" b="0" i="0" u="none" strike="noStrike" dirty="0">
                        <a:solidFill>
                          <a:srgbClr val="000000"/>
                        </a:solidFill>
                        <a:effectLst/>
                        <a:latin typeface="Calibri" panose="020F0502020204030204" pitchFamily="34" charset="0"/>
                      </a:endParaRPr>
                    </a:p>
                  </a:txBody>
                  <a:tcPr marL="5483" marR="5483" marT="5483" marB="0" anchor="b">
                    <a:solidFill>
                      <a:schemeClr val="bg1">
                        <a:lumMod val="65000"/>
                      </a:schemeClr>
                    </a:solidFill>
                  </a:tcPr>
                </a:tc>
                <a:tc>
                  <a:txBody>
                    <a:bodyPr/>
                    <a:lstStyle/>
                    <a:p>
                      <a:pPr algn="just" fontAlgn="b"/>
                      <a:r>
                        <a:rPr lang="de-DE" sz="900" u="none" strike="noStrike" dirty="0">
                          <a:effectLst/>
                        </a:rPr>
                        <a:t>-8.610.786</a:t>
                      </a:r>
                      <a:endParaRPr lang="de-DE" sz="900" b="0" i="0" u="none" strike="noStrike" dirty="0">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dirty="0">
                          <a:effectLst/>
                        </a:rPr>
                        <a:t>41.145.813</a:t>
                      </a:r>
                      <a:endParaRPr lang="de-DE" sz="900" b="0" i="0" u="none" strike="noStrike" dirty="0">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0.0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15.0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-8.609.229</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41.146.902</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dirty="0">
                          <a:effectLst/>
                        </a:rPr>
                        <a:t>45.0</a:t>
                      </a:r>
                      <a:endParaRPr lang="de-DE" sz="900" b="0" i="0" u="none" strike="noStrike" dirty="0">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60.0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dirty="0">
                          <a:effectLst/>
                        </a:rPr>
                        <a:t>17.793.294.081.647.300</a:t>
                      </a:r>
                      <a:endParaRPr lang="de-DE" sz="900" b="0" i="0" u="none" strike="noStrike" dirty="0">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2.561.032.044.979.900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131</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1</a:t>
                      </a:r>
                      <a:endParaRPr lang="de-DE" sz="900" b="0" i="0" u="none" strike="noStrike">
                        <a:solidFill>
                          <a:srgbClr val="000000"/>
                        </a:solidFill>
                        <a:effectLst/>
                        <a:latin typeface="Calibri" panose="020F0502020204030204" pitchFamily="34" charset="0"/>
                      </a:endParaRPr>
                    </a:p>
                  </a:txBody>
                  <a:tcPr marL="5483" marR="5483" marT="5483" marB="0" anchor="b"/>
                </a:tc>
                <a:extLst>
                  <a:ext uri="{0D108BD9-81ED-4DB2-BD59-A6C34878D82A}">
                    <a16:rowId xmlns:a16="http://schemas.microsoft.com/office/drawing/2014/main" val="841808157"/>
                  </a:ext>
                </a:extLst>
              </a:tr>
              <a:tr h="488939">
                <a:tc>
                  <a:txBody>
                    <a:bodyPr/>
                    <a:lstStyle/>
                    <a:p>
                      <a:pPr algn="just" fontAlgn="b"/>
                      <a:r>
                        <a:rPr lang="de-DE" sz="1000" u="none" strike="noStrike">
                          <a:effectLst/>
                        </a:rPr>
                        <a:t>1985</a:t>
                      </a:r>
                      <a:endParaRPr lang="de-DE" sz="1000" b="0" i="0" u="none" strike="noStrike">
                        <a:solidFill>
                          <a:srgbClr val="000000"/>
                        </a:solidFill>
                        <a:effectLst/>
                        <a:latin typeface="Calibri" panose="020F0502020204030204" pitchFamily="34" charset="0"/>
                      </a:endParaRPr>
                    </a:p>
                  </a:txBody>
                  <a:tcPr marL="5483" marR="5483" marT="5483" marB="0" anchor="b">
                    <a:solidFill>
                      <a:schemeClr val="bg1">
                        <a:lumMod val="65000"/>
                      </a:schemeClr>
                    </a:solidFill>
                  </a:tcPr>
                </a:tc>
                <a:tc>
                  <a:txBody>
                    <a:bodyPr/>
                    <a:lstStyle/>
                    <a:p>
                      <a:pPr algn="just" fontAlgn="b"/>
                      <a:r>
                        <a:rPr lang="de-DE" sz="900" u="none" strike="noStrike">
                          <a:effectLst/>
                        </a:rPr>
                        <a:t>-8.609.229</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41.146.902</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45.0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60.0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-8.608.644</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41.147.289</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75.0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6.520.095.907.788.500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dirty="0">
                          <a:effectLst/>
                        </a:rPr>
                        <a:t>2.437.778.977.535.750</a:t>
                      </a:r>
                      <a:endParaRPr lang="de-DE" sz="900" b="0" i="0" u="none" strike="noStrike" dirty="0">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dirty="0">
                          <a:effectLst/>
                        </a:rPr>
                        <a:t>131</a:t>
                      </a:r>
                      <a:endParaRPr lang="de-DE" sz="900" b="0" i="0" u="none" strike="noStrike" dirty="0">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dirty="0">
                          <a:effectLst/>
                        </a:rPr>
                        <a:t>1</a:t>
                      </a:r>
                      <a:endParaRPr lang="de-DE" sz="900" b="0" i="0" u="none" strike="noStrike" dirty="0">
                        <a:solidFill>
                          <a:srgbClr val="000000"/>
                        </a:solidFill>
                        <a:effectLst/>
                        <a:latin typeface="Calibri" panose="020F0502020204030204" pitchFamily="34" charset="0"/>
                      </a:endParaRPr>
                    </a:p>
                  </a:txBody>
                  <a:tcPr marL="5483" marR="5483" marT="5483" marB="0" anchor="b"/>
                </a:tc>
                <a:extLst>
                  <a:ext uri="{0D108BD9-81ED-4DB2-BD59-A6C34878D82A}">
                    <a16:rowId xmlns:a16="http://schemas.microsoft.com/office/drawing/2014/main" val="1013518345"/>
                  </a:ext>
                </a:extLst>
              </a:tr>
              <a:tr h="488939">
                <a:tc>
                  <a:txBody>
                    <a:bodyPr/>
                    <a:lstStyle/>
                    <a:p>
                      <a:pPr algn="just" fontAlgn="b"/>
                      <a:r>
                        <a:rPr lang="de-DE" sz="1000" u="none" strike="noStrike" dirty="0">
                          <a:effectLst/>
                        </a:rPr>
                        <a:t>3694</a:t>
                      </a:r>
                      <a:endParaRPr lang="de-DE" sz="1000" b="0" i="0" u="none" strike="noStrike" dirty="0">
                        <a:solidFill>
                          <a:srgbClr val="000000"/>
                        </a:solidFill>
                        <a:effectLst/>
                        <a:latin typeface="Calibri" panose="020F0502020204030204" pitchFamily="34" charset="0"/>
                      </a:endParaRPr>
                    </a:p>
                  </a:txBody>
                  <a:tcPr marL="5483" marR="5483" marT="5483" marB="0" anchor="b">
                    <a:solidFill>
                      <a:schemeClr val="bg1">
                        <a:lumMod val="65000"/>
                      </a:schemeClr>
                    </a:solidFill>
                  </a:tcPr>
                </a:tc>
                <a:tc>
                  <a:txBody>
                    <a:bodyPr/>
                    <a:lstStyle/>
                    <a:p>
                      <a:pPr algn="just" fontAlgn="b"/>
                      <a:r>
                        <a:rPr lang="de-DE" sz="900" u="none" strike="noStrike" dirty="0">
                          <a:effectLst/>
                        </a:rPr>
                        <a:t>-8.610.849</a:t>
                      </a:r>
                      <a:endParaRPr lang="de-DE" sz="900" b="0" i="0" u="none" strike="noStrike" dirty="0">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41.145.615</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60.0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-8.611.731</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41.144.508</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75.0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a:effectLst/>
                        </a:rPr>
                        <a:t>14.354.885.966.825.200</a:t>
                      </a:r>
                      <a:endParaRPr lang="de-DE" sz="900" b="0" i="0" u="none" strike="noStrike">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dirty="0">
                          <a:effectLst/>
                        </a:rPr>
                        <a:t>2.207.914.505.420.930</a:t>
                      </a:r>
                      <a:endParaRPr lang="de-DE" sz="900" b="0" i="0" u="none" strike="noStrike" dirty="0">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dirty="0">
                          <a:effectLst/>
                        </a:rPr>
                        <a:t>262</a:t>
                      </a:r>
                      <a:endParaRPr lang="de-DE" sz="900" b="0" i="0" u="none" strike="noStrike" dirty="0">
                        <a:solidFill>
                          <a:srgbClr val="000000"/>
                        </a:solidFill>
                        <a:effectLst/>
                        <a:latin typeface="Calibri" panose="020F0502020204030204" pitchFamily="34" charset="0"/>
                      </a:endParaRPr>
                    </a:p>
                  </a:txBody>
                  <a:tcPr marL="5483" marR="5483" marT="5483" marB="0" anchor="b"/>
                </a:tc>
                <a:tc>
                  <a:txBody>
                    <a:bodyPr/>
                    <a:lstStyle/>
                    <a:p>
                      <a:pPr algn="just" fontAlgn="b"/>
                      <a:r>
                        <a:rPr lang="de-DE" sz="900" u="none" strike="noStrike" dirty="0">
                          <a:effectLst/>
                        </a:rPr>
                        <a:t>1</a:t>
                      </a:r>
                      <a:endParaRPr lang="de-DE" sz="900" b="0" i="0" u="none" strike="noStrike" dirty="0">
                        <a:solidFill>
                          <a:srgbClr val="000000"/>
                        </a:solidFill>
                        <a:effectLst/>
                        <a:latin typeface="Calibri" panose="020F0502020204030204" pitchFamily="34" charset="0"/>
                      </a:endParaRPr>
                    </a:p>
                  </a:txBody>
                  <a:tcPr marL="5483" marR="5483" marT="5483" marB="0" anchor="b"/>
                </a:tc>
                <a:extLst>
                  <a:ext uri="{0D108BD9-81ED-4DB2-BD59-A6C34878D82A}">
                    <a16:rowId xmlns:a16="http://schemas.microsoft.com/office/drawing/2014/main" val="2529039525"/>
                  </a:ext>
                </a:extLst>
              </a:tr>
            </a:tbl>
          </a:graphicData>
        </a:graphic>
      </p:graphicFrame>
      <p:sp>
        <p:nvSpPr>
          <p:cNvPr id="11" name="Rechteck 10">
            <a:extLst>
              <a:ext uri="{FF2B5EF4-FFF2-40B4-BE49-F238E27FC236}">
                <a16:creationId xmlns:a16="http://schemas.microsoft.com/office/drawing/2014/main" id="{95A7B38E-BFAC-A948-9A76-CE8A4A819745}"/>
              </a:ext>
            </a:extLst>
          </p:cNvPr>
          <p:cNvSpPr/>
          <p:nvPr/>
        </p:nvSpPr>
        <p:spPr bwMode="auto">
          <a:xfrm>
            <a:off x="7164388" y="6237312"/>
            <a:ext cx="1584076" cy="47305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592620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712D3D-5C7C-BF48-98C7-D76DF4C37619}"/>
              </a:ext>
            </a:extLst>
          </p:cNvPr>
          <p:cNvSpPr>
            <a:spLocks noGrp="1"/>
          </p:cNvSpPr>
          <p:nvPr>
            <p:ph type="title"/>
          </p:nvPr>
        </p:nvSpPr>
        <p:spPr/>
        <p:txBody>
          <a:bodyPr/>
          <a:lstStyle/>
          <a:p>
            <a:r>
              <a:rPr lang="de-DE"/>
              <a:t>Nächste Schritte</a:t>
            </a:r>
          </a:p>
        </p:txBody>
      </p:sp>
      <p:sp>
        <p:nvSpPr>
          <p:cNvPr id="3" name="Inhaltsplatzhalter 2">
            <a:extLst>
              <a:ext uri="{FF2B5EF4-FFF2-40B4-BE49-F238E27FC236}">
                <a16:creationId xmlns:a16="http://schemas.microsoft.com/office/drawing/2014/main" id="{F68C32DB-F44B-5644-A7A2-BF90A117FF05}"/>
              </a:ext>
            </a:extLst>
          </p:cNvPr>
          <p:cNvSpPr>
            <a:spLocks noGrp="1"/>
          </p:cNvSpPr>
          <p:nvPr>
            <p:ph idx="1"/>
          </p:nvPr>
        </p:nvSpPr>
        <p:spPr>
          <a:xfrm>
            <a:off x="539751" y="2349501"/>
            <a:ext cx="4320282" cy="3167732"/>
          </a:xfrm>
        </p:spPr>
        <p:txBody>
          <a:bodyPr/>
          <a:lstStyle/>
          <a:p>
            <a:r>
              <a:rPr lang="de-DE" dirty="0"/>
              <a:t>SPMF ist ein Open-Source Data Mining Library spezialisiert auf Pattern Mining.</a:t>
            </a:r>
          </a:p>
          <a:p>
            <a:pPr marL="0" indent="0">
              <a:buNone/>
            </a:pPr>
            <a:endParaRPr lang="de-DE" dirty="0"/>
          </a:p>
          <a:p>
            <a:r>
              <a:rPr lang="de-DE" dirty="0"/>
              <a:t>171 Data Mining </a:t>
            </a:r>
            <a:r>
              <a:rPr lang="de-DE" dirty="0" err="1"/>
              <a:t>Algorithms</a:t>
            </a:r>
            <a:r>
              <a:rPr lang="de-DE" dirty="0"/>
              <a:t> </a:t>
            </a:r>
          </a:p>
          <a:p>
            <a:pPr marL="0" indent="0">
              <a:buNone/>
            </a:pPr>
            <a:endParaRPr lang="de-DE" dirty="0"/>
          </a:p>
          <a:p>
            <a:r>
              <a:rPr lang="de-DE" dirty="0" err="1"/>
              <a:t>Warenkobanalyse</a:t>
            </a:r>
            <a:endParaRPr lang="de-DE" dirty="0"/>
          </a:p>
          <a:p>
            <a:pPr marL="0" indent="0">
              <a:buNone/>
            </a:pPr>
            <a:endParaRPr lang="de-DE" dirty="0"/>
          </a:p>
          <a:p>
            <a:r>
              <a:rPr lang="de-DE" dirty="0"/>
              <a:t>Über 30 </a:t>
            </a:r>
            <a:r>
              <a:rPr lang="de-DE" dirty="0" err="1"/>
              <a:t>Sequential</a:t>
            </a:r>
            <a:r>
              <a:rPr lang="de-DE" dirty="0"/>
              <a:t> Pattern Mining Algorithmen</a:t>
            </a:r>
          </a:p>
          <a:p>
            <a:endParaRPr lang="de-DE" dirty="0"/>
          </a:p>
          <a:p>
            <a:pPr marL="0" indent="0">
              <a:buNone/>
            </a:pPr>
            <a:endParaRPr lang="de-DE" dirty="0"/>
          </a:p>
        </p:txBody>
      </p:sp>
      <p:sp>
        <p:nvSpPr>
          <p:cNvPr id="4" name="Fußzeilenplatzhalter 3">
            <a:extLst>
              <a:ext uri="{FF2B5EF4-FFF2-40B4-BE49-F238E27FC236}">
                <a16:creationId xmlns:a16="http://schemas.microsoft.com/office/drawing/2014/main" id="{C37BE6D4-3A3B-AE4D-82AA-1A23D6D3CB2A}"/>
              </a:ext>
            </a:extLst>
          </p:cNvPr>
          <p:cNvSpPr>
            <a:spLocks noGrp="1"/>
          </p:cNvSpPr>
          <p:nvPr>
            <p:ph type="ftr" sz="quarter" idx="10"/>
          </p:nvPr>
        </p:nvSpPr>
        <p:spPr/>
        <p:txBody>
          <a:bodyPr/>
          <a:lstStyle/>
          <a:p>
            <a:r>
              <a:rPr lang="de-DE" dirty="0" err="1"/>
              <a:t>M.Bauknecht</a:t>
            </a:r>
            <a:r>
              <a:rPr lang="de-DE" dirty="0"/>
              <a:t> | X. J. F. Liu | K. V. Sacotto Cárdenas | DBPRO SS19 | 17. Juni 2019</a:t>
            </a:r>
            <a:endParaRPr lang="de-DE" b="0" dirty="0"/>
          </a:p>
        </p:txBody>
      </p:sp>
      <p:sp>
        <p:nvSpPr>
          <p:cNvPr id="5" name="Foliennummernplatzhalter 4">
            <a:extLst>
              <a:ext uri="{FF2B5EF4-FFF2-40B4-BE49-F238E27FC236}">
                <a16:creationId xmlns:a16="http://schemas.microsoft.com/office/drawing/2014/main" id="{65800A27-ECD9-3A42-B34C-3DAF359810D9}"/>
              </a:ext>
            </a:extLst>
          </p:cNvPr>
          <p:cNvSpPr>
            <a:spLocks noGrp="1"/>
          </p:cNvSpPr>
          <p:nvPr>
            <p:ph type="sldNum" sz="quarter" idx="11"/>
          </p:nvPr>
        </p:nvSpPr>
        <p:spPr/>
        <p:txBody>
          <a:bodyPr/>
          <a:lstStyle/>
          <a:p>
            <a:r>
              <a:rPr lang="de-DE"/>
              <a:t>Seite </a:t>
            </a:r>
            <a:fld id="{6F903123-4CC2-4E08-BF04-132B6B4D8D3D}" type="slidenum">
              <a:rPr lang="de-DE" smtClean="0"/>
              <a:pPr/>
              <a:t>19</a:t>
            </a:fld>
            <a:endParaRPr lang="de-DE"/>
          </a:p>
        </p:txBody>
      </p:sp>
      <p:sp>
        <p:nvSpPr>
          <p:cNvPr id="6" name="Rechteck 5">
            <a:extLst>
              <a:ext uri="{FF2B5EF4-FFF2-40B4-BE49-F238E27FC236}">
                <a16:creationId xmlns:a16="http://schemas.microsoft.com/office/drawing/2014/main" id="{8A987058-79DA-4649-A0B5-4374BAC1B48C}"/>
              </a:ext>
            </a:extLst>
          </p:cNvPr>
          <p:cNvSpPr/>
          <p:nvPr/>
        </p:nvSpPr>
        <p:spPr bwMode="auto">
          <a:xfrm>
            <a:off x="7164388" y="6165304"/>
            <a:ext cx="1436687" cy="692696"/>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pic>
        <p:nvPicPr>
          <p:cNvPr id="8" name="Grafik 7">
            <a:extLst>
              <a:ext uri="{FF2B5EF4-FFF2-40B4-BE49-F238E27FC236}">
                <a16:creationId xmlns:a16="http://schemas.microsoft.com/office/drawing/2014/main" id="{D1D4A143-9FE2-234A-9317-10FDE9CD6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2098675"/>
            <a:ext cx="3937000" cy="1663700"/>
          </a:xfrm>
          <a:prstGeom prst="rect">
            <a:avLst/>
          </a:prstGeom>
        </p:spPr>
      </p:pic>
    </p:spTree>
    <p:extLst>
      <p:ext uri="{BB962C8B-B14F-4D97-AF65-F5344CB8AC3E}">
        <p14:creationId xmlns:p14="http://schemas.microsoft.com/office/powerpoint/2010/main" val="4208458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FD3F0-E8FC-4672-A66C-D877DB59CDB9}"/>
              </a:ext>
            </a:extLst>
          </p:cNvPr>
          <p:cNvSpPr>
            <a:spLocks noGrp="1"/>
          </p:cNvSpPr>
          <p:nvPr>
            <p:ph type="title"/>
          </p:nvPr>
        </p:nvSpPr>
        <p:spPr/>
        <p:txBody>
          <a:bodyPr/>
          <a:lstStyle/>
          <a:p>
            <a:r>
              <a:rPr lang="en-US" dirty="0" err="1"/>
              <a:t>Gliederung</a:t>
            </a:r>
            <a:endParaRPr lang="en-US" dirty="0"/>
          </a:p>
        </p:txBody>
      </p:sp>
      <p:sp>
        <p:nvSpPr>
          <p:cNvPr id="3" name="Content Placeholder 2">
            <a:extLst>
              <a:ext uri="{FF2B5EF4-FFF2-40B4-BE49-F238E27FC236}">
                <a16:creationId xmlns:a16="http://schemas.microsoft.com/office/drawing/2014/main" id="{F0A2DABE-F5DA-4856-8146-0661889B9CAC}"/>
              </a:ext>
            </a:extLst>
          </p:cNvPr>
          <p:cNvSpPr>
            <a:spLocks noGrp="1"/>
          </p:cNvSpPr>
          <p:nvPr>
            <p:ph idx="1"/>
          </p:nvPr>
        </p:nvSpPr>
        <p:spPr/>
        <p:txBody>
          <a:bodyPr/>
          <a:lstStyle/>
          <a:p>
            <a:pPr>
              <a:lnSpc>
                <a:spcPct val="125000"/>
              </a:lnSpc>
            </a:pPr>
            <a:r>
              <a:rPr lang="en-US" dirty="0" err="1"/>
              <a:t>Vorgehen</a:t>
            </a:r>
            <a:r>
              <a:rPr lang="en-US" dirty="0"/>
              <a:t>:</a:t>
            </a:r>
          </a:p>
          <a:p>
            <a:pPr lvl="1">
              <a:lnSpc>
                <a:spcPct val="125000"/>
              </a:lnSpc>
            </a:pPr>
            <a:r>
              <a:rPr lang="en-US" dirty="0"/>
              <a:t>Stop Point Extraction</a:t>
            </a:r>
          </a:p>
          <a:p>
            <a:pPr lvl="1">
              <a:lnSpc>
                <a:spcPct val="125000"/>
              </a:lnSpc>
            </a:pPr>
            <a:r>
              <a:rPr lang="en-US" dirty="0" err="1"/>
              <a:t>Vereinfachung</a:t>
            </a:r>
            <a:r>
              <a:rPr lang="en-US" dirty="0"/>
              <a:t> der </a:t>
            </a:r>
            <a:r>
              <a:rPr lang="en-US" dirty="0" err="1"/>
              <a:t>Daten</a:t>
            </a:r>
            <a:endParaRPr lang="en-US" dirty="0"/>
          </a:p>
          <a:p>
            <a:pPr>
              <a:lnSpc>
                <a:spcPct val="150000"/>
              </a:lnSpc>
            </a:pPr>
            <a:r>
              <a:rPr lang="en-US" dirty="0"/>
              <a:t>Common Segment:</a:t>
            </a:r>
          </a:p>
          <a:p>
            <a:pPr lvl="1">
              <a:lnSpc>
                <a:spcPct val="125000"/>
              </a:lnSpc>
            </a:pPr>
            <a:r>
              <a:rPr lang="de-DE" dirty="0"/>
              <a:t>Index-Group- Segment </a:t>
            </a:r>
          </a:p>
          <a:p>
            <a:pPr>
              <a:lnSpc>
                <a:spcPct val="150000"/>
              </a:lnSpc>
            </a:pPr>
            <a:r>
              <a:rPr lang="en-US" dirty="0" err="1"/>
              <a:t>Zwischen</a:t>
            </a:r>
            <a:r>
              <a:rPr lang="en-US" dirty="0"/>
              <a:t> </a:t>
            </a:r>
            <a:r>
              <a:rPr lang="en-US" dirty="0" err="1"/>
              <a:t>Ergebnisse</a:t>
            </a:r>
            <a:r>
              <a:rPr lang="en-US" dirty="0"/>
              <a:t>:</a:t>
            </a:r>
          </a:p>
          <a:p>
            <a:pPr lvl="1">
              <a:lnSpc>
                <a:spcPct val="125000"/>
              </a:lnSpc>
            </a:pPr>
            <a:r>
              <a:rPr lang="en-US" dirty="0"/>
              <a:t>TRACLUS</a:t>
            </a:r>
          </a:p>
          <a:p>
            <a:pPr lvl="1">
              <a:lnSpc>
                <a:spcPct val="125000"/>
              </a:lnSpc>
            </a:pPr>
            <a:r>
              <a:rPr lang="en-US" dirty="0"/>
              <a:t>Segment</a:t>
            </a:r>
          </a:p>
          <a:p>
            <a:pPr>
              <a:lnSpc>
                <a:spcPct val="150000"/>
              </a:lnSpc>
            </a:pPr>
            <a:r>
              <a:rPr lang="en-US" dirty="0" err="1"/>
              <a:t>Nächste</a:t>
            </a:r>
            <a:r>
              <a:rPr lang="en-US" dirty="0"/>
              <a:t> </a:t>
            </a:r>
            <a:r>
              <a:rPr lang="en-US" dirty="0" err="1"/>
              <a:t>Schritte</a:t>
            </a:r>
            <a:endParaRPr lang="en-US" dirty="0"/>
          </a:p>
          <a:p>
            <a:pPr>
              <a:lnSpc>
                <a:spcPct val="150000"/>
              </a:lnSpc>
            </a:pPr>
            <a:r>
              <a:rPr lang="en-US" dirty="0" err="1"/>
              <a:t>Zeitplan</a:t>
            </a:r>
            <a:endParaRPr lang="en-US" dirty="0"/>
          </a:p>
          <a:p>
            <a:pPr marL="0" indent="0">
              <a:buNone/>
            </a:pPr>
            <a:endParaRPr lang="en-US" dirty="0"/>
          </a:p>
          <a:p>
            <a:pPr marL="539750" lvl="1" indent="0">
              <a:buNone/>
            </a:pPr>
            <a:endParaRPr lang="en-US" dirty="0"/>
          </a:p>
          <a:p>
            <a:pPr marL="539750" lvl="1" indent="0">
              <a:buNone/>
            </a:pPr>
            <a:endParaRPr lang="en-US" dirty="0"/>
          </a:p>
        </p:txBody>
      </p:sp>
      <p:sp>
        <p:nvSpPr>
          <p:cNvPr id="4" name="Footer Placeholder 3">
            <a:extLst>
              <a:ext uri="{FF2B5EF4-FFF2-40B4-BE49-F238E27FC236}">
                <a16:creationId xmlns:a16="http://schemas.microsoft.com/office/drawing/2014/main" id="{A1B508BB-22F3-4561-9428-CD11214F81F6}"/>
              </a:ext>
            </a:extLst>
          </p:cNvPr>
          <p:cNvSpPr>
            <a:spLocks noGrp="1"/>
          </p:cNvSpPr>
          <p:nvPr>
            <p:ph type="ftr" sz="quarter" idx="10"/>
          </p:nvPr>
        </p:nvSpPr>
        <p:spPr>
          <a:xfrm>
            <a:off x="539750" y="6372225"/>
            <a:ext cx="6624638" cy="152400"/>
          </a:xfrm>
        </p:spPr>
        <p:txBody>
          <a:bodyPr/>
          <a:lstStyle/>
          <a:p>
            <a:r>
              <a:rPr lang="de-DE" dirty="0" err="1"/>
              <a:t>M.Bauknecht</a:t>
            </a:r>
            <a:r>
              <a:rPr lang="de-DE" dirty="0"/>
              <a:t> | X. J. F. Liu | K. V. Sacotto Cárdenas | DBPRO SS19 | 17. Juni 2019</a:t>
            </a:r>
            <a:endParaRPr lang="de-DE" b="0" dirty="0"/>
          </a:p>
        </p:txBody>
      </p:sp>
      <p:sp>
        <p:nvSpPr>
          <p:cNvPr id="5" name="Slide Number Placeholder 4">
            <a:extLst>
              <a:ext uri="{FF2B5EF4-FFF2-40B4-BE49-F238E27FC236}">
                <a16:creationId xmlns:a16="http://schemas.microsoft.com/office/drawing/2014/main" id="{240A6419-67C0-4364-9D2D-1F2DE766CE35}"/>
              </a:ext>
            </a:extLst>
          </p:cNvPr>
          <p:cNvSpPr>
            <a:spLocks noGrp="1"/>
          </p:cNvSpPr>
          <p:nvPr>
            <p:ph type="sldNum" sz="quarter" idx="11"/>
          </p:nvPr>
        </p:nvSpPr>
        <p:spPr/>
        <p:txBody>
          <a:bodyPr/>
          <a:lstStyle/>
          <a:p>
            <a:r>
              <a:rPr lang="de-DE"/>
              <a:t>Seite </a:t>
            </a:r>
            <a:fld id="{6F903123-4CC2-4E08-BF04-132B6B4D8D3D}" type="slidenum">
              <a:rPr lang="de-DE" smtClean="0"/>
              <a:pPr/>
              <a:t>2</a:t>
            </a:fld>
            <a:endParaRPr lang="de-DE"/>
          </a:p>
        </p:txBody>
      </p:sp>
      <p:sp>
        <p:nvSpPr>
          <p:cNvPr id="6" name="Rechteck 5">
            <a:extLst>
              <a:ext uri="{FF2B5EF4-FFF2-40B4-BE49-F238E27FC236}">
                <a16:creationId xmlns:a16="http://schemas.microsoft.com/office/drawing/2014/main" id="{B4970488-42CE-A245-AA73-CB8D26678156}"/>
              </a:ext>
            </a:extLst>
          </p:cNvPr>
          <p:cNvSpPr/>
          <p:nvPr/>
        </p:nvSpPr>
        <p:spPr bwMode="auto">
          <a:xfrm>
            <a:off x="6948264" y="5991225"/>
            <a:ext cx="1800200" cy="86677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9709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BDF139-D51F-3641-8DC3-06C5C0CD94A6}"/>
              </a:ext>
            </a:extLst>
          </p:cNvPr>
          <p:cNvSpPr>
            <a:spLocks noGrp="1"/>
          </p:cNvSpPr>
          <p:nvPr>
            <p:ph type="title"/>
          </p:nvPr>
        </p:nvSpPr>
        <p:spPr/>
        <p:txBody>
          <a:bodyPr/>
          <a:lstStyle/>
          <a:p>
            <a:r>
              <a:rPr lang="de-DE"/>
              <a:t>Zeitplan</a:t>
            </a:r>
          </a:p>
        </p:txBody>
      </p:sp>
      <p:sp>
        <p:nvSpPr>
          <p:cNvPr id="4" name="Fußzeilenplatzhalter 3">
            <a:extLst>
              <a:ext uri="{FF2B5EF4-FFF2-40B4-BE49-F238E27FC236}">
                <a16:creationId xmlns:a16="http://schemas.microsoft.com/office/drawing/2014/main" id="{933AC928-3860-A448-B8F8-2EB49BAFE094}"/>
              </a:ext>
            </a:extLst>
          </p:cNvPr>
          <p:cNvSpPr>
            <a:spLocks noGrp="1"/>
          </p:cNvSpPr>
          <p:nvPr>
            <p:ph type="ftr" sz="quarter" idx="10"/>
          </p:nvPr>
        </p:nvSpPr>
        <p:spPr/>
        <p:txBody>
          <a:bodyPr/>
          <a:lstStyle/>
          <a:p>
            <a:r>
              <a:rPr lang="de-DE" dirty="0" err="1"/>
              <a:t>M.Bauknecht</a:t>
            </a:r>
            <a:r>
              <a:rPr lang="de-DE" dirty="0"/>
              <a:t> | X. J. F. Liu | K. V. Sacotto Cárdenas | DBPRO SS19 | 17. Juni 2019</a:t>
            </a:r>
            <a:endParaRPr lang="de-DE" b="0" dirty="0"/>
          </a:p>
        </p:txBody>
      </p:sp>
      <p:sp>
        <p:nvSpPr>
          <p:cNvPr id="5" name="Foliennummernplatzhalter 4">
            <a:extLst>
              <a:ext uri="{FF2B5EF4-FFF2-40B4-BE49-F238E27FC236}">
                <a16:creationId xmlns:a16="http://schemas.microsoft.com/office/drawing/2014/main" id="{19F0E970-45DE-314A-A3CC-DAB10EF75237}"/>
              </a:ext>
            </a:extLst>
          </p:cNvPr>
          <p:cNvSpPr>
            <a:spLocks noGrp="1"/>
          </p:cNvSpPr>
          <p:nvPr>
            <p:ph type="sldNum" sz="quarter" idx="11"/>
          </p:nvPr>
        </p:nvSpPr>
        <p:spPr/>
        <p:txBody>
          <a:bodyPr/>
          <a:lstStyle/>
          <a:p>
            <a:r>
              <a:rPr lang="de-DE"/>
              <a:t>Seite </a:t>
            </a:r>
            <a:fld id="{6F903123-4CC2-4E08-BF04-132B6B4D8D3D}" type="slidenum">
              <a:rPr lang="de-DE" smtClean="0"/>
              <a:pPr/>
              <a:t>20</a:t>
            </a:fld>
            <a:endParaRPr lang="de-DE"/>
          </a:p>
        </p:txBody>
      </p:sp>
      <p:sp>
        <p:nvSpPr>
          <p:cNvPr id="6" name="Rechteck 5">
            <a:extLst>
              <a:ext uri="{FF2B5EF4-FFF2-40B4-BE49-F238E27FC236}">
                <a16:creationId xmlns:a16="http://schemas.microsoft.com/office/drawing/2014/main" id="{DBCBDE26-E664-874E-975C-E6039929F5CC}"/>
              </a:ext>
            </a:extLst>
          </p:cNvPr>
          <p:cNvSpPr/>
          <p:nvPr/>
        </p:nvSpPr>
        <p:spPr bwMode="auto">
          <a:xfrm>
            <a:off x="7164388" y="5991225"/>
            <a:ext cx="1436687" cy="86677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pic>
        <p:nvPicPr>
          <p:cNvPr id="7" name="Inhaltsplatzhalter 6">
            <a:extLst>
              <a:ext uri="{FF2B5EF4-FFF2-40B4-BE49-F238E27FC236}">
                <a16:creationId xmlns:a16="http://schemas.microsoft.com/office/drawing/2014/main" id="{BA3886FC-0BAC-5649-B6F9-686BB989BE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749" y="2258215"/>
            <a:ext cx="8061325" cy="3621502"/>
          </a:xfrm>
        </p:spPr>
      </p:pic>
    </p:spTree>
    <p:extLst>
      <p:ext uri="{BB962C8B-B14F-4D97-AF65-F5344CB8AC3E}">
        <p14:creationId xmlns:p14="http://schemas.microsoft.com/office/powerpoint/2010/main" val="2782997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7FDD3E-36E9-D544-B396-0E7C7C80E1F4}"/>
              </a:ext>
            </a:extLst>
          </p:cNvPr>
          <p:cNvSpPr>
            <a:spLocks noGrp="1"/>
          </p:cNvSpPr>
          <p:nvPr>
            <p:ph type="title"/>
          </p:nvPr>
        </p:nvSpPr>
        <p:spPr/>
        <p:txBody>
          <a:bodyPr/>
          <a:lstStyle/>
          <a:p>
            <a:r>
              <a:rPr lang="de-DE"/>
              <a:t>Zeitplan (2)</a:t>
            </a:r>
          </a:p>
        </p:txBody>
      </p:sp>
      <p:pic>
        <p:nvPicPr>
          <p:cNvPr id="7" name="Inhaltsplatzhalter 6" descr="Ein Bild, das Screenshot enthält.&#10;&#10;Automatisch generierte Beschreibung">
            <a:extLst>
              <a:ext uri="{FF2B5EF4-FFF2-40B4-BE49-F238E27FC236}">
                <a16:creationId xmlns:a16="http://schemas.microsoft.com/office/drawing/2014/main" id="{0B7F5E4B-C758-8E4B-AC25-DEBF4C7D14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2098675"/>
            <a:ext cx="8719749" cy="3994621"/>
          </a:xfrm>
        </p:spPr>
      </p:pic>
      <p:sp>
        <p:nvSpPr>
          <p:cNvPr id="4" name="Fußzeilenplatzhalter 3">
            <a:extLst>
              <a:ext uri="{FF2B5EF4-FFF2-40B4-BE49-F238E27FC236}">
                <a16:creationId xmlns:a16="http://schemas.microsoft.com/office/drawing/2014/main" id="{2B3EC599-EBEE-D94A-B7D5-FD15FD6EB03B}"/>
              </a:ext>
            </a:extLst>
          </p:cNvPr>
          <p:cNvSpPr>
            <a:spLocks noGrp="1"/>
          </p:cNvSpPr>
          <p:nvPr>
            <p:ph type="ftr" sz="quarter" idx="10"/>
          </p:nvPr>
        </p:nvSpPr>
        <p:spPr/>
        <p:txBody>
          <a:bodyPr/>
          <a:lstStyle/>
          <a:p>
            <a:r>
              <a:rPr lang="de-DE" dirty="0" err="1"/>
              <a:t>M.Bauknecht</a:t>
            </a:r>
            <a:r>
              <a:rPr lang="de-DE" dirty="0"/>
              <a:t> | X. J. F. Liu | K. V. Sacotto Cárdenas | DBPRO SS19 | 17. Juni 2019</a:t>
            </a:r>
            <a:endParaRPr lang="de-DE" b="0" dirty="0"/>
          </a:p>
        </p:txBody>
      </p:sp>
      <p:sp>
        <p:nvSpPr>
          <p:cNvPr id="5" name="Foliennummernplatzhalter 4">
            <a:extLst>
              <a:ext uri="{FF2B5EF4-FFF2-40B4-BE49-F238E27FC236}">
                <a16:creationId xmlns:a16="http://schemas.microsoft.com/office/drawing/2014/main" id="{B1AE6489-A6FE-C44C-94A5-2D1D83DA96BF}"/>
              </a:ext>
            </a:extLst>
          </p:cNvPr>
          <p:cNvSpPr>
            <a:spLocks noGrp="1"/>
          </p:cNvSpPr>
          <p:nvPr>
            <p:ph type="sldNum" sz="quarter" idx="11"/>
          </p:nvPr>
        </p:nvSpPr>
        <p:spPr/>
        <p:txBody>
          <a:bodyPr/>
          <a:lstStyle/>
          <a:p>
            <a:r>
              <a:rPr lang="de-DE"/>
              <a:t>Seite </a:t>
            </a:r>
            <a:fld id="{6F903123-4CC2-4E08-BF04-132B6B4D8D3D}" type="slidenum">
              <a:rPr lang="de-DE" smtClean="0"/>
              <a:pPr/>
              <a:t>21</a:t>
            </a:fld>
            <a:endParaRPr lang="de-DE"/>
          </a:p>
        </p:txBody>
      </p:sp>
      <p:sp>
        <p:nvSpPr>
          <p:cNvPr id="8" name="Rechteck 7">
            <a:extLst>
              <a:ext uri="{FF2B5EF4-FFF2-40B4-BE49-F238E27FC236}">
                <a16:creationId xmlns:a16="http://schemas.microsoft.com/office/drawing/2014/main" id="{258D39FF-8AC4-9245-B0A8-85C1B878FCFB}"/>
              </a:ext>
            </a:extLst>
          </p:cNvPr>
          <p:cNvSpPr/>
          <p:nvPr/>
        </p:nvSpPr>
        <p:spPr bwMode="auto">
          <a:xfrm>
            <a:off x="7164388" y="6093296"/>
            <a:ext cx="1512068" cy="71025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15852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8B054E-B177-4342-8C30-A5A4356FE8AF}"/>
              </a:ext>
            </a:extLst>
          </p:cNvPr>
          <p:cNvSpPr>
            <a:spLocks noGrp="1"/>
          </p:cNvSpPr>
          <p:nvPr>
            <p:ph type="title"/>
          </p:nvPr>
        </p:nvSpPr>
        <p:spPr/>
        <p:txBody>
          <a:bodyPr/>
          <a:lstStyle/>
          <a:p>
            <a:r>
              <a:rPr lang="de-DE"/>
              <a:t>Literaturverzeichnis</a:t>
            </a:r>
          </a:p>
        </p:txBody>
      </p:sp>
      <p:sp>
        <p:nvSpPr>
          <p:cNvPr id="3" name="Inhaltsplatzhalter 2">
            <a:extLst>
              <a:ext uri="{FF2B5EF4-FFF2-40B4-BE49-F238E27FC236}">
                <a16:creationId xmlns:a16="http://schemas.microsoft.com/office/drawing/2014/main" id="{895B3083-2F05-6546-B59F-E183479AC0C9}"/>
              </a:ext>
            </a:extLst>
          </p:cNvPr>
          <p:cNvSpPr>
            <a:spLocks noGrp="1"/>
          </p:cNvSpPr>
          <p:nvPr>
            <p:ph idx="1"/>
          </p:nvPr>
        </p:nvSpPr>
        <p:spPr/>
        <p:txBody>
          <a:bodyPr/>
          <a:lstStyle/>
          <a:p>
            <a:pPr algn="just"/>
            <a:r>
              <a:rPr lang="en-US" dirty="0"/>
              <a:t>J.-G. Lee, J. Han und K. Y. Whang, „Trajectory Clustering: A Partition-and-Group Framework,“ [Online]. </a:t>
            </a:r>
            <a:r>
              <a:rPr lang="de-DE" dirty="0" err="1"/>
              <a:t>Available</a:t>
            </a:r>
            <a:r>
              <a:rPr lang="de-DE" dirty="0"/>
              <a:t>: http://</a:t>
            </a:r>
            <a:r>
              <a:rPr lang="de-DE" dirty="0" err="1"/>
              <a:t>hanj.cs.illinois.edu</a:t>
            </a:r>
            <a:r>
              <a:rPr lang="de-DE" dirty="0"/>
              <a:t>/</a:t>
            </a:r>
            <a:r>
              <a:rPr lang="de-DE" dirty="0" err="1"/>
              <a:t>pdf</a:t>
            </a:r>
            <a:r>
              <a:rPr lang="de-DE" dirty="0"/>
              <a:t>/sigmod07_jglee.pdf. [Zugriff am 13 06 2019].</a:t>
            </a:r>
          </a:p>
          <a:p>
            <a:pPr algn="just" fontAlgn="t"/>
            <a:endParaRPr lang="de-DE" dirty="0"/>
          </a:p>
          <a:p>
            <a:pPr algn="just" fontAlgn="t"/>
            <a:r>
              <a:rPr lang="de-DE" dirty="0"/>
              <a:t>Z. Fu, Z. Tian, Y. Xu und K. Zhou, „</a:t>
            </a:r>
            <a:r>
              <a:rPr lang="de-DE" dirty="0" err="1"/>
              <a:t>ieeexplore.ieee.org</a:t>
            </a:r>
            <a:r>
              <a:rPr lang="de-DE" dirty="0"/>
              <a:t>,“ 6 06 2017. [Online]. </a:t>
            </a:r>
            <a:r>
              <a:rPr lang="de-DE" dirty="0" err="1"/>
              <a:t>Available</a:t>
            </a:r>
            <a:r>
              <a:rPr lang="de-DE" dirty="0"/>
              <a:t>: https://</a:t>
            </a:r>
            <a:r>
              <a:rPr lang="de-DE" dirty="0" err="1"/>
              <a:t>ieeexplore.ieee.org</a:t>
            </a:r>
            <a:r>
              <a:rPr lang="de-DE" dirty="0"/>
              <a:t>/</a:t>
            </a:r>
            <a:r>
              <a:rPr lang="de-DE" dirty="0" err="1"/>
              <a:t>stamp</a:t>
            </a:r>
            <a:r>
              <a:rPr lang="de-DE" dirty="0"/>
              <a:t>/</a:t>
            </a:r>
            <a:r>
              <a:rPr lang="de-DE" dirty="0" err="1"/>
              <a:t>stamp.jsp?tp</a:t>
            </a:r>
            <a:r>
              <a:rPr lang="de-DE" dirty="0"/>
              <a:t>=&amp;</a:t>
            </a:r>
            <a:r>
              <a:rPr lang="de-DE" dirty="0" err="1"/>
              <a:t>arnumber</a:t>
            </a:r>
            <a:r>
              <a:rPr lang="de-DE" dirty="0"/>
              <a:t>=7939964. [Zugriff am 15 06 2019].</a:t>
            </a:r>
          </a:p>
          <a:p>
            <a:pPr marL="171450" indent="-171450" algn="just"/>
            <a:endParaRPr lang="de-DE" b="1" dirty="0">
              <a:latin typeface="Calibri" panose="020F0502020204030204" pitchFamily="34" charset="0"/>
              <a:ea typeface="Calibri" panose="020F0502020204030204" pitchFamily="34" charset="0"/>
              <a:cs typeface="Times New Roman" panose="02020603050405020304" pitchFamily="18" charset="0"/>
            </a:endParaRPr>
          </a:p>
          <a:p>
            <a:pPr marL="171450" indent="-171450" algn="just"/>
            <a:endParaRPr lang="de-DE" b="1" dirty="0"/>
          </a:p>
          <a:p>
            <a:endParaRPr lang="de-DE" dirty="0"/>
          </a:p>
        </p:txBody>
      </p:sp>
      <p:sp>
        <p:nvSpPr>
          <p:cNvPr id="4" name="Fußzeilenplatzhalter 3">
            <a:extLst>
              <a:ext uri="{FF2B5EF4-FFF2-40B4-BE49-F238E27FC236}">
                <a16:creationId xmlns:a16="http://schemas.microsoft.com/office/drawing/2014/main" id="{E24ABE2E-7EA0-5D41-96F6-8C3243C7F2AF}"/>
              </a:ext>
            </a:extLst>
          </p:cNvPr>
          <p:cNvSpPr>
            <a:spLocks noGrp="1"/>
          </p:cNvSpPr>
          <p:nvPr>
            <p:ph type="ftr" sz="quarter" idx="10"/>
          </p:nvPr>
        </p:nvSpPr>
        <p:spPr/>
        <p:txBody>
          <a:bodyPr/>
          <a:lstStyle/>
          <a:p>
            <a:r>
              <a:rPr lang="de-DE" dirty="0" err="1"/>
              <a:t>M.Bauknecht</a:t>
            </a:r>
            <a:r>
              <a:rPr lang="de-DE" dirty="0"/>
              <a:t> | X. J. F. Liu | K. V. Sacotto Cárdenas | DBPRO SS19 | 17. Juni 2019</a:t>
            </a:r>
            <a:endParaRPr lang="de-DE" b="0" dirty="0"/>
          </a:p>
        </p:txBody>
      </p:sp>
      <p:sp>
        <p:nvSpPr>
          <p:cNvPr id="5" name="Foliennummernplatzhalter 4">
            <a:extLst>
              <a:ext uri="{FF2B5EF4-FFF2-40B4-BE49-F238E27FC236}">
                <a16:creationId xmlns:a16="http://schemas.microsoft.com/office/drawing/2014/main" id="{01CBFA23-5DA2-C247-A555-787E39A137D6}"/>
              </a:ext>
            </a:extLst>
          </p:cNvPr>
          <p:cNvSpPr>
            <a:spLocks noGrp="1"/>
          </p:cNvSpPr>
          <p:nvPr>
            <p:ph type="sldNum" sz="quarter" idx="11"/>
          </p:nvPr>
        </p:nvSpPr>
        <p:spPr/>
        <p:txBody>
          <a:bodyPr/>
          <a:lstStyle/>
          <a:p>
            <a:r>
              <a:rPr lang="de-DE"/>
              <a:t>Seite </a:t>
            </a:r>
            <a:fld id="{6F903123-4CC2-4E08-BF04-132B6B4D8D3D}" type="slidenum">
              <a:rPr lang="de-DE" smtClean="0"/>
              <a:pPr/>
              <a:t>22</a:t>
            </a:fld>
            <a:endParaRPr lang="de-DE"/>
          </a:p>
        </p:txBody>
      </p:sp>
      <p:sp>
        <p:nvSpPr>
          <p:cNvPr id="6" name="Rechteck 5">
            <a:extLst>
              <a:ext uri="{FF2B5EF4-FFF2-40B4-BE49-F238E27FC236}">
                <a16:creationId xmlns:a16="http://schemas.microsoft.com/office/drawing/2014/main" id="{3B7D4A42-AB01-4547-B755-6026E5C363D9}"/>
              </a:ext>
            </a:extLst>
          </p:cNvPr>
          <p:cNvSpPr/>
          <p:nvPr/>
        </p:nvSpPr>
        <p:spPr bwMode="auto">
          <a:xfrm>
            <a:off x="7164388" y="6165304"/>
            <a:ext cx="1728092" cy="545059"/>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87432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D1CE29-D034-3D4A-A782-85A1BD5491BB}"/>
              </a:ext>
            </a:extLst>
          </p:cNvPr>
          <p:cNvSpPr>
            <a:spLocks noGrp="1"/>
          </p:cNvSpPr>
          <p:nvPr>
            <p:ph type="title"/>
          </p:nvPr>
        </p:nvSpPr>
        <p:spPr/>
        <p:txBody>
          <a:bodyPr/>
          <a:lstStyle/>
          <a:p>
            <a:r>
              <a:rPr lang="de-DE" dirty="0"/>
              <a:t>Vorgehen</a:t>
            </a:r>
          </a:p>
        </p:txBody>
      </p:sp>
      <p:sp>
        <p:nvSpPr>
          <p:cNvPr id="4" name="Fußzeilenplatzhalter 3">
            <a:extLst>
              <a:ext uri="{FF2B5EF4-FFF2-40B4-BE49-F238E27FC236}">
                <a16:creationId xmlns:a16="http://schemas.microsoft.com/office/drawing/2014/main" id="{9336EBCE-C00C-8248-8832-FA4833584B49}"/>
              </a:ext>
            </a:extLst>
          </p:cNvPr>
          <p:cNvSpPr>
            <a:spLocks noGrp="1"/>
          </p:cNvSpPr>
          <p:nvPr>
            <p:ph type="ftr" sz="quarter" idx="10"/>
          </p:nvPr>
        </p:nvSpPr>
        <p:spPr>
          <a:xfrm>
            <a:off x="539750" y="6386486"/>
            <a:ext cx="6624638" cy="152400"/>
          </a:xfrm>
        </p:spPr>
        <p:txBody>
          <a:bodyPr/>
          <a:lstStyle/>
          <a:p>
            <a:r>
              <a:rPr lang="de-DE" dirty="0"/>
              <a:t>M.Bauknecht | X. J. F. Liu | K. V. Sacotto Cárdenas | DBPRO SS19 | 17. Juni 2019</a:t>
            </a:r>
            <a:endParaRPr lang="de-DE" b="0" dirty="0"/>
          </a:p>
        </p:txBody>
      </p:sp>
      <p:sp>
        <p:nvSpPr>
          <p:cNvPr id="5" name="Foliennummernplatzhalter 4">
            <a:extLst>
              <a:ext uri="{FF2B5EF4-FFF2-40B4-BE49-F238E27FC236}">
                <a16:creationId xmlns:a16="http://schemas.microsoft.com/office/drawing/2014/main" id="{8402740F-C60E-6445-920E-E1AEEEFF2BC8}"/>
              </a:ext>
            </a:extLst>
          </p:cNvPr>
          <p:cNvSpPr>
            <a:spLocks noGrp="1"/>
          </p:cNvSpPr>
          <p:nvPr>
            <p:ph type="sldNum" sz="quarter" idx="11"/>
          </p:nvPr>
        </p:nvSpPr>
        <p:spPr/>
        <p:txBody>
          <a:bodyPr/>
          <a:lstStyle/>
          <a:p>
            <a:r>
              <a:rPr lang="de-DE" dirty="0"/>
              <a:t>Seite </a:t>
            </a:r>
            <a:fld id="{6F903123-4CC2-4E08-BF04-132B6B4D8D3D}" type="slidenum">
              <a:rPr lang="de-DE" smtClean="0"/>
              <a:pPr/>
              <a:t>3</a:t>
            </a:fld>
            <a:endParaRPr lang="de-DE" dirty="0"/>
          </a:p>
        </p:txBody>
      </p:sp>
      <p:pic>
        <p:nvPicPr>
          <p:cNvPr id="11" name="Inhaltsplatzhalter 10" descr="Ein Bild, das Text, Karte enthält.&#10;&#10;Automatisch generierte Beschreibung">
            <a:extLst>
              <a:ext uri="{FF2B5EF4-FFF2-40B4-BE49-F238E27FC236}">
                <a16:creationId xmlns:a16="http://schemas.microsoft.com/office/drawing/2014/main" id="{FBFE6CFA-7708-3F43-B3F7-F1D61375E5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60257" y="2249382"/>
            <a:ext cx="4040818" cy="3641725"/>
          </a:xfrm>
        </p:spPr>
      </p:pic>
      <p:pic>
        <p:nvPicPr>
          <p:cNvPr id="12" name="Grafik 11">
            <a:extLst>
              <a:ext uri="{FF2B5EF4-FFF2-40B4-BE49-F238E27FC236}">
                <a16:creationId xmlns:a16="http://schemas.microsoft.com/office/drawing/2014/main" id="{E20FBACF-8C4A-5C4E-9B0D-0ACA4AC389C4}"/>
              </a:ext>
            </a:extLst>
          </p:cNvPr>
          <p:cNvPicPr>
            <a:picLocks noChangeAspect="1"/>
          </p:cNvPicPr>
          <p:nvPr/>
        </p:nvPicPr>
        <p:blipFill>
          <a:blip r:embed="rId3"/>
          <a:stretch>
            <a:fillRect/>
          </a:stretch>
        </p:blipFill>
        <p:spPr>
          <a:xfrm>
            <a:off x="4415316" y="5793099"/>
            <a:ext cx="4330700" cy="482600"/>
          </a:xfrm>
          <a:prstGeom prst="rect">
            <a:avLst/>
          </a:prstGeom>
        </p:spPr>
      </p:pic>
      <p:sp>
        <p:nvSpPr>
          <p:cNvPr id="17" name="Pfeil nach rechts 16">
            <a:extLst>
              <a:ext uri="{FF2B5EF4-FFF2-40B4-BE49-F238E27FC236}">
                <a16:creationId xmlns:a16="http://schemas.microsoft.com/office/drawing/2014/main" id="{570C6BB5-FCFA-2B49-A0E5-44810F3BFE6A}"/>
              </a:ext>
            </a:extLst>
          </p:cNvPr>
          <p:cNvSpPr/>
          <p:nvPr/>
        </p:nvSpPr>
        <p:spPr bwMode="auto">
          <a:xfrm>
            <a:off x="3918131" y="3942524"/>
            <a:ext cx="576064" cy="366868"/>
          </a:xfrm>
          <a:prstGeom prst="rightArrow">
            <a:avLst/>
          </a:prstGeom>
          <a:solidFill>
            <a:schemeClr val="tx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Arial" charset="0"/>
            </a:endParaRPr>
          </a:p>
        </p:txBody>
      </p:sp>
      <p:sp>
        <p:nvSpPr>
          <p:cNvPr id="18" name="Textfeld 17">
            <a:extLst>
              <a:ext uri="{FF2B5EF4-FFF2-40B4-BE49-F238E27FC236}">
                <a16:creationId xmlns:a16="http://schemas.microsoft.com/office/drawing/2014/main" id="{4FA91825-9F28-004C-AEF6-E97FB21C3D91}"/>
              </a:ext>
            </a:extLst>
          </p:cNvPr>
          <p:cNvSpPr txBox="1"/>
          <p:nvPr/>
        </p:nvSpPr>
        <p:spPr>
          <a:xfrm>
            <a:off x="1035884" y="2155103"/>
            <a:ext cx="1384738" cy="276999"/>
          </a:xfrm>
          <a:prstGeom prst="rect">
            <a:avLst/>
          </a:prstGeom>
          <a:noFill/>
        </p:spPr>
        <p:txBody>
          <a:bodyPr wrap="none" rtlCol="0">
            <a:spAutoFit/>
          </a:bodyPr>
          <a:lstStyle/>
          <a:p>
            <a:r>
              <a:rPr lang="de-DE" dirty="0"/>
              <a:t>Unsere Testdaten</a:t>
            </a:r>
          </a:p>
        </p:txBody>
      </p:sp>
      <p:sp>
        <p:nvSpPr>
          <p:cNvPr id="19" name="Rechteck 18">
            <a:extLst>
              <a:ext uri="{FF2B5EF4-FFF2-40B4-BE49-F238E27FC236}">
                <a16:creationId xmlns:a16="http://schemas.microsoft.com/office/drawing/2014/main" id="{DB096CC4-BDB4-B443-A567-E25D07A4601D}"/>
              </a:ext>
            </a:extLst>
          </p:cNvPr>
          <p:cNvSpPr/>
          <p:nvPr/>
        </p:nvSpPr>
        <p:spPr bwMode="auto">
          <a:xfrm>
            <a:off x="7164388" y="6275699"/>
            <a:ext cx="1581628" cy="58230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dirty="0">
              <a:ln>
                <a:noFill/>
              </a:ln>
              <a:solidFill>
                <a:schemeClr val="tx1"/>
              </a:solidFill>
              <a:effectLst/>
              <a:latin typeface="Arial" charset="0"/>
            </a:endParaRPr>
          </a:p>
        </p:txBody>
      </p:sp>
      <p:sp>
        <p:nvSpPr>
          <p:cNvPr id="20" name="Rechteck 19">
            <a:extLst>
              <a:ext uri="{FF2B5EF4-FFF2-40B4-BE49-F238E27FC236}">
                <a16:creationId xmlns:a16="http://schemas.microsoft.com/office/drawing/2014/main" id="{3E2F8288-3A41-A04E-B6E5-7E8F1298DE16}"/>
              </a:ext>
            </a:extLst>
          </p:cNvPr>
          <p:cNvSpPr/>
          <p:nvPr/>
        </p:nvSpPr>
        <p:spPr>
          <a:xfrm>
            <a:off x="4560257" y="6084947"/>
            <a:ext cx="4572000" cy="338554"/>
          </a:xfrm>
          <a:prstGeom prst="rect">
            <a:avLst/>
          </a:prstGeom>
        </p:spPr>
        <p:txBody>
          <a:bodyPr>
            <a:spAutoFit/>
          </a:bodyPr>
          <a:lstStyle/>
          <a:p>
            <a:pPr algn="just"/>
            <a:r>
              <a:rPr lang="de-DE" sz="800" dirty="0"/>
              <a:t>Mining Frequent Route Patterns Based on Personal </a:t>
            </a:r>
            <a:r>
              <a:rPr lang="de-DE" sz="800" dirty="0" err="1"/>
              <a:t>Trajectory</a:t>
            </a:r>
            <a:r>
              <a:rPr lang="de-DE" sz="800" dirty="0"/>
              <a:t> </a:t>
            </a:r>
            <a:r>
              <a:rPr lang="de-DE" sz="800" dirty="0" err="1"/>
              <a:t>Abstraction</a:t>
            </a:r>
            <a:r>
              <a:rPr lang="de-DE" sz="800" dirty="0"/>
              <a:t>, </a:t>
            </a:r>
            <a:r>
              <a:rPr lang="de-DE" sz="800" dirty="0" err="1"/>
              <a:t>Z.Fu</a:t>
            </a:r>
            <a:r>
              <a:rPr lang="de-DE" sz="800" dirty="0"/>
              <a:t>, Z. Tias, Y. Xu, </a:t>
            </a:r>
            <a:r>
              <a:rPr lang="de-DE" sz="800" dirty="0" err="1"/>
              <a:t>K.Zhou</a:t>
            </a:r>
            <a:endParaRPr lang="de-DE" sz="800" dirty="0"/>
          </a:p>
        </p:txBody>
      </p:sp>
      <p:pic>
        <p:nvPicPr>
          <p:cNvPr id="6" name="Grafik 5" descr="Ein Bild, das Text, Karte enthält.&#10;&#10;Automatisch generierte Beschreibung">
            <a:extLst>
              <a:ext uri="{FF2B5EF4-FFF2-40B4-BE49-F238E27FC236}">
                <a16:creationId xmlns:a16="http://schemas.microsoft.com/office/drawing/2014/main" id="{5C908AD2-B6DE-F24B-BFAC-49EFEFFF4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921" y="2488530"/>
            <a:ext cx="3516148" cy="3641725"/>
          </a:xfrm>
          <a:prstGeom prst="rect">
            <a:avLst/>
          </a:prstGeom>
        </p:spPr>
      </p:pic>
    </p:spTree>
    <p:extLst>
      <p:ext uri="{BB962C8B-B14F-4D97-AF65-F5344CB8AC3E}">
        <p14:creationId xmlns:p14="http://schemas.microsoft.com/office/powerpoint/2010/main" val="4066955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7FA3F6-C2DA-1241-9068-7B697D6D02F0}"/>
              </a:ext>
            </a:extLst>
          </p:cNvPr>
          <p:cNvSpPr>
            <a:spLocks noGrp="1"/>
          </p:cNvSpPr>
          <p:nvPr>
            <p:ph type="title"/>
          </p:nvPr>
        </p:nvSpPr>
        <p:spPr/>
        <p:txBody>
          <a:bodyPr/>
          <a:lstStyle/>
          <a:p>
            <a:r>
              <a:rPr lang="de-DE"/>
              <a:t>Vorgehen (2)</a:t>
            </a:r>
          </a:p>
        </p:txBody>
      </p:sp>
      <p:sp>
        <p:nvSpPr>
          <p:cNvPr id="4" name="Fußzeilenplatzhalter 3">
            <a:extLst>
              <a:ext uri="{FF2B5EF4-FFF2-40B4-BE49-F238E27FC236}">
                <a16:creationId xmlns:a16="http://schemas.microsoft.com/office/drawing/2014/main" id="{BBC642F6-BC55-994F-9292-B57FCE7D53C4}"/>
              </a:ext>
            </a:extLst>
          </p:cNvPr>
          <p:cNvSpPr>
            <a:spLocks noGrp="1"/>
          </p:cNvSpPr>
          <p:nvPr>
            <p:ph type="ftr" sz="quarter" idx="10"/>
          </p:nvPr>
        </p:nvSpPr>
        <p:spPr/>
        <p:txBody>
          <a:bodyPr/>
          <a:lstStyle/>
          <a:p>
            <a:r>
              <a:rPr lang="de-DE" dirty="0" err="1"/>
              <a:t>M.Bauknecht</a:t>
            </a:r>
            <a:r>
              <a:rPr lang="de-DE" dirty="0"/>
              <a:t> | X. J. F. Liu | K. V. Sacotto Cárdenas | DBPRO SS19 | 17. Juni 2019</a:t>
            </a:r>
            <a:endParaRPr lang="de-DE" b="0" dirty="0"/>
          </a:p>
        </p:txBody>
      </p:sp>
      <p:sp>
        <p:nvSpPr>
          <p:cNvPr id="5" name="Foliennummernplatzhalter 4">
            <a:extLst>
              <a:ext uri="{FF2B5EF4-FFF2-40B4-BE49-F238E27FC236}">
                <a16:creationId xmlns:a16="http://schemas.microsoft.com/office/drawing/2014/main" id="{F97F2AC3-5F40-FF4D-80C3-443778B2FE87}"/>
              </a:ext>
            </a:extLst>
          </p:cNvPr>
          <p:cNvSpPr>
            <a:spLocks noGrp="1"/>
          </p:cNvSpPr>
          <p:nvPr>
            <p:ph type="sldNum" sz="quarter" idx="11"/>
          </p:nvPr>
        </p:nvSpPr>
        <p:spPr/>
        <p:txBody>
          <a:bodyPr/>
          <a:lstStyle/>
          <a:p>
            <a:r>
              <a:rPr lang="de-DE"/>
              <a:t>Seite </a:t>
            </a:r>
            <a:fld id="{6F903123-4CC2-4E08-BF04-132B6B4D8D3D}" type="slidenum">
              <a:rPr lang="de-DE" smtClean="0"/>
              <a:pPr/>
              <a:t>4</a:t>
            </a:fld>
            <a:endParaRPr lang="de-DE"/>
          </a:p>
        </p:txBody>
      </p:sp>
      <p:pic>
        <p:nvPicPr>
          <p:cNvPr id="10" name="Grafik 9">
            <a:extLst>
              <a:ext uri="{FF2B5EF4-FFF2-40B4-BE49-F238E27FC236}">
                <a16:creationId xmlns:a16="http://schemas.microsoft.com/office/drawing/2014/main" id="{64A1FDDE-5B95-D644-8524-70C05F52E572}"/>
              </a:ext>
            </a:extLst>
          </p:cNvPr>
          <p:cNvPicPr>
            <a:picLocks noChangeAspect="1"/>
          </p:cNvPicPr>
          <p:nvPr/>
        </p:nvPicPr>
        <p:blipFill>
          <a:blip r:embed="rId2"/>
          <a:stretch>
            <a:fillRect/>
          </a:stretch>
        </p:blipFill>
        <p:spPr>
          <a:xfrm>
            <a:off x="248118" y="2282158"/>
            <a:ext cx="3695700" cy="2679700"/>
          </a:xfrm>
          <a:prstGeom prst="rect">
            <a:avLst/>
          </a:prstGeom>
        </p:spPr>
      </p:pic>
      <p:pic>
        <p:nvPicPr>
          <p:cNvPr id="11" name="Grafik 10">
            <a:extLst>
              <a:ext uri="{FF2B5EF4-FFF2-40B4-BE49-F238E27FC236}">
                <a16:creationId xmlns:a16="http://schemas.microsoft.com/office/drawing/2014/main" id="{3EBA3B91-615D-DA40-A78C-BE17B3250C1C}"/>
              </a:ext>
            </a:extLst>
          </p:cNvPr>
          <p:cNvPicPr>
            <a:picLocks noChangeAspect="1"/>
          </p:cNvPicPr>
          <p:nvPr/>
        </p:nvPicPr>
        <p:blipFill>
          <a:blip r:embed="rId3"/>
          <a:stretch>
            <a:fillRect/>
          </a:stretch>
        </p:blipFill>
        <p:spPr>
          <a:xfrm>
            <a:off x="1187624" y="3228642"/>
            <a:ext cx="3556000" cy="2438400"/>
          </a:xfrm>
          <a:prstGeom prst="rect">
            <a:avLst/>
          </a:prstGeom>
        </p:spPr>
      </p:pic>
      <p:pic>
        <p:nvPicPr>
          <p:cNvPr id="12" name="Grafik 11">
            <a:extLst>
              <a:ext uri="{FF2B5EF4-FFF2-40B4-BE49-F238E27FC236}">
                <a16:creationId xmlns:a16="http://schemas.microsoft.com/office/drawing/2014/main" id="{EB6EC29E-4260-1443-85C0-5EFCC539958C}"/>
              </a:ext>
            </a:extLst>
          </p:cNvPr>
          <p:cNvPicPr>
            <a:picLocks noChangeAspect="1"/>
          </p:cNvPicPr>
          <p:nvPr/>
        </p:nvPicPr>
        <p:blipFill>
          <a:blip r:embed="rId4"/>
          <a:stretch>
            <a:fillRect/>
          </a:stretch>
        </p:blipFill>
        <p:spPr>
          <a:xfrm>
            <a:off x="5841647" y="2216722"/>
            <a:ext cx="2758694" cy="3682999"/>
          </a:xfrm>
          <a:prstGeom prst="rect">
            <a:avLst/>
          </a:prstGeom>
        </p:spPr>
      </p:pic>
      <p:sp>
        <p:nvSpPr>
          <p:cNvPr id="13" name="Pfeil nach rechts 12">
            <a:extLst>
              <a:ext uri="{FF2B5EF4-FFF2-40B4-BE49-F238E27FC236}">
                <a16:creationId xmlns:a16="http://schemas.microsoft.com/office/drawing/2014/main" id="{F148913D-B6EB-0A42-A7FD-6E6CD1625CE0}"/>
              </a:ext>
            </a:extLst>
          </p:cNvPr>
          <p:cNvSpPr/>
          <p:nvPr/>
        </p:nvSpPr>
        <p:spPr bwMode="auto">
          <a:xfrm>
            <a:off x="4704722" y="3928046"/>
            <a:ext cx="803382" cy="484632"/>
          </a:xfrm>
          <a:prstGeom prst="rightArrow">
            <a:avLst/>
          </a:prstGeom>
          <a:solidFill>
            <a:schemeClr val="tx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
        <p:nvSpPr>
          <p:cNvPr id="14" name="Rechteck 13">
            <a:extLst>
              <a:ext uri="{FF2B5EF4-FFF2-40B4-BE49-F238E27FC236}">
                <a16:creationId xmlns:a16="http://schemas.microsoft.com/office/drawing/2014/main" id="{5FECA1E4-174E-8746-8E72-02CBCF238E63}"/>
              </a:ext>
            </a:extLst>
          </p:cNvPr>
          <p:cNvSpPr/>
          <p:nvPr/>
        </p:nvSpPr>
        <p:spPr bwMode="auto">
          <a:xfrm>
            <a:off x="7164388" y="6059773"/>
            <a:ext cx="1728092" cy="74352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
        <p:nvSpPr>
          <p:cNvPr id="15" name="Rechteck 14">
            <a:extLst>
              <a:ext uri="{FF2B5EF4-FFF2-40B4-BE49-F238E27FC236}">
                <a16:creationId xmlns:a16="http://schemas.microsoft.com/office/drawing/2014/main" id="{1956CF59-A5BF-3940-A5B0-3C6D47F468D1}"/>
              </a:ext>
            </a:extLst>
          </p:cNvPr>
          <p:cNvSpPr/>
          <p:nvPr/>
        </p:nvSpPr>
        <p:spPr>
          <a:xfrm>
            <a:off x="5975462" y="5546661"/>
            <a:ext cx="2377852" cy="553998"/>
          </a:xfrm>
          <a:prstGeom prst="rect">
            <a:avLst/>
          </a:prstGeom>
        </p:spPr>
        <p:txBody>
          <a:bodyPr wrap="square">
            <a:spAutoFit/>
          </a:bodyPr>
          <a:lstStyle/>
          <a:p>
            <a:pPr algn="just"/>
            <a:r>
              <a:rPr lang="de-DE" sz="1000" dirty="0"/>
              <a:t>Mining Frequent Route Patterns Based on Personal </a:t>
            </a:r>
            <a:r>
              <a:rPr lang="de-DE" sz="1000" dirty="0" err="1"/>
              <a:t>Trajectory</a:t>
            </a:r>
            <a:r>
              <a:rPr lang="de-DE" sz="1000" dirty="0"/>
              <a:t> </a:t>
            </a:r>
            <a:r>
              <a:rPr lang="de-DE" sz="1000" dirty="0" err="1"/>
              <a:t>Abstraction</a:t>
            </a:r>
            <a:r>
              <a:rPr lang="de-DE" sz="1000" dirty="0"/>
              <a:t>, </a:t>
            </a:r>
            <a:r>
              <a:rPr lang="de-DE" sz="1000" dirty="0" err="1"/>
              <a:t>Z.Fu</a:t>
            </a:r>
            <a:r>
              <a:rPr lang="de-DE" sz="1000" dirty="0"/>
              <a:t>, Z. Tias, Y. Xu, </a:t>
            </a:r>
            <a:r>
              <a:rPr lang="de-DE" sz="1000" dirty="0" err="1"/>
              <a:t>K.Zhou</a:t>
            </a:r>
            <a:endParaRPr lang="de-DE" sz="1000" dirty="0"/>
          </a:p>
        </p:txBody>
      </p:sp>
      <p:sp>
        <p:nvSpPr>
          <p:cNvPr id="3" name="Textfeld 2">
            <a:extLst>
              <a:ext uri="{FF2B5EF4-FFF2-40B4-BE49-F238E27FC236}">
                <a16:creationId xmlns:a16="http://schemas.microsoft.com/office/drawing/2014/main" id="{F35E90CA-715B-3D40-ACC2-C4B5D64534AF}"/>
              </a:ext>
            </a:extLst>
          </p:cNvPr>
          <p:cNvSpPr txBox="1"/>
          <p:nvPr/>
        </p:nvSpPr>
        <p:spPr>
          <a:xfrm>
            <a:off x="251520" y="4840028"/>
            <a:ext cx="816827" cy="276999"/>
          </a:xfrm>
          <a:prstGeom prst="rect">
            <a:avLst/>
          </a:prstGeom>
          <a:noFill/>
        </p:spPr>
        <p:txBody>
          <a:bodyPr wrap="none" rtlCol="0">
            <a:spAutoFit/>
          </a:bodyPr>
          <a:lstStyle/>
          <a:p>
            <a:r>
              <a:rPr lang="de-DE"/>
              <a:t>Testroute</a:t>
            </a:r>
          </a:p>
        </p:txBody>
      </p:sp>
      <p:sp>
        <p:nvSpPr>
          <p:cNvPr id="6" name="Textfeld 5">
            <a:extLst>
              <a:ext uri="{FF2B5EF4-FFF2-40B4-BE49-F238E27FC236}">
                <a16:creationId xmlns:a16="http://schemas.microsoft.com/office/drawing/2014/main" id="{036FD36B-5312-AB4E-8546-870232DCD8A8}"/>
              </a:ext>
            </a:extLst>
          </p:cNvPr>
          <p:cNvSpPr txBox="1"/>
          <p:nvPr/>
        </p:nvSpPr>
        <p:spPr>
          <a:xfrm>
            <a:off x="1979712" y="5720475"/>
            <a:ext cx="1619354" cy="276999"/>
          </a:xfrm>
          <a:prstGeom prst="rect">
            <a:avLst/>
          </a:prstGeom>
          <a:noFill/>
        </p:spPr>
        <p:txBody>
          <a:bodyPr wrap="none" rtlCol="0">
            <a:spAutoFit/>
          </a:bodyPr>
          <a:lstStyle/>
          <a:p>
            <a:r>
              <a:rPr lang="de-DE" err="1"/>
              <a:t>Stop</a:t>
            </a:r>
            <a:r>
              <a:rPr lang="de-DE"/>
              <a:t> Point </a:t>
            </a:r>
            <a:r>
              <a:rPr lang="de-DE" err="1"/>
              <a:t>Extraction</a:t>
            </a:r>
            <a:endParaRPr lang="de-DE"/>
          </a:p>
        </p:txBody>
      </p:sp>
    </p:spTree>
    <p:extLst>
      <p:ext uri="{BB962C8B-B14F-4D97-AF65-F5344CB8AC3E}">
        <p14:creationId xmlns:p14="http://schemas.microsoft.com/office/powerpoint/2010/main" val="1677683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DB7FCC-B612-6441-AAE9-E8E6F0ACDE9B}"/>
              </a:ext>
            </a:extLst>
          </p:cNvPr>
          <p:cNvSpPr>
            <a:spLocks noGrp="1"/>
          </p:cNvSpPr>
          <p:nvPr>
            <p:ph type="title"/>
          </p:nvPr>
        </p:nvSpPr>
        <p:spPr/>
        <p:txBody>
          <a:bodyPr/>
          <a:lstStyle/>
          <a:p>
            <a:r>
              <a:rPr lang="de-DE"/>
              <a:t>Vorgehen (3)</a:t>
            </a:r>
          </a:p>
        </p:txBody>
      </p:sp>
      <p:sp>
        <p:nvSpPr>
          <p:cNvPr id="4" name="Fußzeilenplatzhalter 3">
            <a:extLst>
              <a:ext uri="{FF2B5EF4-FFF2-40B4-BE49-F238E27FC236}">
                <a16:creationId xmlns:a16="http://schemas.microsoft.com/office/drawing/2014/main" id="{18AE5F71-DD78-2243-B9B7-6FF27D180783}"/>
              </a:ext>
            </a:extLst>
          </p:cNvPr>
          <p:cNvSpPr>
            <a:spLocks noGrp="1"/>
          </p:cNvSpPr>
          <p:nvPr>
            <p:ph type="ftr" sz="quarter" idx="10"/>
          </p:nvPr>
        </p:nvSpPr>
        <p:spPr/>
        <p:txBody>
          <a:bodyPr/>
          <a:lstStyle/>
          <a:p>
            <a:r>
              <a:rPr lang="de-DE" dirty="0" err="1"/>
              <a:t>M.Bauknecht</a:t>
            </a:r>
            <a:r>
              <a:rPr lang="de-DE" dirty="0"/>
              <a:t> | X. J. F. Liu | K. V. Sacotto Cárdenas | DBPRO SS19 | 17. Juni 2019</a:t>
            </a:r>
            <a:endParaRPr lang="de-DE" b="0" dirty="0"/>
          </a:p>
        </p:txBody>
      </p:sp>
      <p:sp>
        <p:nvSpPr>
          <p:cNvPr id="5" name="Foliennummernplatzhalter 4">
            <a:extLst>
              <a:ext uri="{FF2B5EF4-FFF2-40B4-BE49-F238E27FC236}">
                <a16:creationId xmlns:a16="http://schemas.microsoft.com/office/drawing/2014/main" id="{4A20E05C-7635-DC43-8B46-8D4E0186A7BC}"/>
              </a:ext>
            </a:extLst>
          </p:cNvPr>
          <p:cNvSpPr>
            <a:spLocks noGrp="1"/>
          </p:cNvSpPr>
          <p:nvPr>
            <p:ph type="sldNum" sz="quarter" idx="11"/>
          </p:nvPr>
        </p:nvSpPr>
        <p:spPr/>
        <p:txBody>
          <a:bodyPr/>
          <a:lstStyle/>
          <a:p>
            <a:r>
              <a:rPr lang="de-DE"/>
              <a:t>Seite </a:t>
            </a:r>
            <a:fld id="{6F903123-4CC2-4E08-BF04-132B6B4D8D3D}" type="slidenum">
              <a:rPr lang="de-DE" smtClean="0"/>
              <a:pPr/>
              <a:t>5</a:t>
            </a:fld>
            <a:endParaRPr lang="de-DE"/>
          </a:p>
        </p:txBody>
      </p:sp>
      <p:pic>
        <p:nvPicPr>
          <p:cNvPr id="10" name="Grafik 9">
            <a:extLst>
              <a:ext uri="{FF2B5EF4-FFF2-40B4-BE49-F238E27FC236}">
                <a16:creationId xmlns:a16="http://schemas.microsoft.com/office/drawing/2014/main" id="{4ADA51DA-6008-C54D-B697-6210A732C736}"/>
              </a:ext>
            </a:extLst>
          </p:cNvPr>
          <p:cNvPicPr>
            <a:picLocks noChangeAspect="1"/>
          </p:cNvPicPr>
          <p:nvPr/>
        </p:nvPicPr>
        <p:blipFill>
          <a:blip r:embed="rId2"/>
          <a:stretch>
            <a:fillRect/>
          </a:stretch>
        </p:blipFill>
        <p:spPr>
          <a:xfrm>
            <a:off x="539750" y="2689998"/>
            <a:ext cx="3835400" cy="2919288"/>
          </a:xfrm>
          <a:prstGeom prst="rect">
            <a:avLst/>
          </a:prstGeom>
        </p:spPr>
      </p:pic>
      <p:pic>
        <p:nvPicPr>
          <p:cNvPr id="13" name="Grafik 12">
            <a:extLst>
              <a:ext uri="{FF2B5EF4-FFF2-40B4-BE49-F238E27FC236}">
                <a16:creationId xmlns:a16="http://schemas.microsoft.com/office/drawing/2014/main" id="{25EDE292-E645-304F-8F2F-6E57328036D7}"/>
              </a:ext>
            </a:extLst>
          </p:cNvPr>
          <p:cNvPicPr>
            <a:picLocks noChangeAspect="1"/>
          </p:cNvPicPr>
          <p:nvPr/>
        </p:nvPicPr>
        <p:blipFill>
          <a:blip r:embed="rId3"/>
          <a:stretch>
            <a:fillRect/>
          </a:stretch>
        </p:blipFill>
        <p:spPr>
          <a:xfrm>
            <a:off x="4559469" y="2714069"/>
            <a:ext cx="3690540" cy="2668865"/>
          </a:xfrm>
          <a:prstGeom prst="rect">
            <a:avLst/>
          </a:prstGeom>
        </p:spPr>
      </p:pic>
      <p:sp>
        <p:nvSpPr>
          <p:cNvPr id="14" name="Pfeil nach rechts 13">
            <a:extLst>
              <a:ext uri="{FF2B5EF4-FFF2-40B4-BE49-F238E27FC236}">
                <a16:creationId xmlns:a16="http://schemas.microsoft.com/office/drawing/2014/main" id="{068667C5-0F47-1942-8913-BDB825B8C87A}"/>
              </a:ext>
            </a:extLst>
          </p:cNvPr>
          <p:cNvSpPr/>
          <p:nvPr/>
        </p:nvSpPr>
        <p:spPr bwMode="auto">
          <a:xfrm>
            <a:off x="4139952" y="3861048"/>
            <a:ext cx="430460" cy="432048"/>
          </a:xfrm>
          <a:prstGeom prst="rightArrow">
            <a:avLst/>
          </a:prstGeom>
          <a:solidFill>
            <a:schemeClr val="tx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pic>
        <p:nvPicPr>
          <p:cNvPr id="15" name="Grafik 14">
            <a:extLst>
              <a:ext uri="{FF2B5EF4-FFF2-40B4-BE49-F238E27FC236}">
                <a16:creationId xmlns:a16="http://schemas.microsoft.com/office/drawing/2014/main" id="{5F47FEB2-7C46-A84F-A914-7922F3C119D7}"/>
              </a:ext>
            </a:extLst>
          </p:cNvPr>
          <p:cNvPicPr>
            <a:picLocks noChangeAspect="1"/>
          </p:cNvPicPr>
          <p:nvPr/>
        </p:nvPicPr>
        <p:blipFill>
          <a:blip r:embed="rId4"/>
          <a:stretch>
            <a:fillRect/>
          </a:stretch>
        </p:blipFill>
        <p:spPr>
          <a:xfrm>
            <a:off x="4828786" y="5402410"/>
            <a:ext cx="3615085" cy="402854"/>
          </a:xfrm>
          <a:prstGeom prst="rect">
            <a:avLst/>
          </a:prstGeom>
        </p:spPr>
      </p:pic>
      <p:sp>
        <p:nvSpPr>
          <p:cNvPr id="16" name="Rechteck 15">
            <a:extLst>
              <a:ext uri="{FF2B5EF4-FFF2-40B4-BE49-F238E27FC236}">
                <a16:creationId xmlns:a16="http://schemas.microsoft.com/office/drawing/2014/main" id="{123C99F6-ADAA-2343-B8EC-C4E82A06FA50}"/>
              </a:ext>
            </a:extLst>
          </p:cNvPr>
          <p:cNvSpPr/>
          <p:nvPr/>
        </p:nvSpPr>
        <p:spPr bwMode="auto">
          <a:xfrm>
            <a:off x="6876256" y="6165304"/>
            <a:ext cx="2088232" cy="692696"/>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
        <p:nvSpPr>
          <p:cNvPr id="17" name="Rechteck 16">
            <a:extLst>
              <a:ext uri="{FF2B5EF4-FFF2-40B4-BE49-F238E27FC236}">
                <a16:creationId xmlns:a16="http://schemas.microsoft.com/office/drawing/2014/main" id="{D09162CF-8E27-C846-BF38-93B7C6531517}"/>
              </a:ext>
            </a:extLst>
          </p:cNvPr>
          <p:cNvSpPr/>
          <p:nvPr/>
        </p:nvSpPr>
        <p:spPr>
          <a:xfrm>
            <a:off x="5004047" y="5781353"/>
            <a:ext cx="3439823" cy="400110"/>
          </a:xfrm>
          <a:prstGeom prst="rect">
            <a:avLst/>
          </a:prstGeom>
        </p:spPr>
        <p:txBody>
          <a:bodyPr wrap="square">
            <a:spAutoFit/>
          </a:bodyPr>
          <a:lstStyle/>
          <a:p>
            <a:pPr algn="just"/>
            <a:r>
              <a:rPr lang="de-DE" sz="1000" dirty="0"/>
              <a:t>Mining Frequent Route Patterns Based on Personal </a:t>
            </a:r>
            <a:r>
              <a:rPr lang="de-DE" sz="1000" dirty="0" err="1"/>
              <a:t>Trajectory</a:t>
            </a:r>
            <a:r>
              <a:rPr lang="de-DE" sz="1000" dirty="0"/>
              <a:t> </a:t>
            </a:r>
            <a:r>
              <a:rPr lang="de-DE" sz="1000" dirty="0" err="1"/>
              <a:t>Abstraction</a:t>
            </a:r>
            <a:r>
              <a:rPr lang="de-DE" sz="1000" dirty="0"/>
              <a:t>, </a:t>
            </a:r>
            <a:r>
              <a:rPr lang="de-DE" sz="1000" dirty="0" err="1"/>
              <a:t>Z.Fu</a:t>
            </a:r>
            <a:r>
              <a:rPr lang="de-DE" sz="1000" dirty="0"/>
              <a:t>, Z. Tias, Y. Xu, </a:t>
            </a:r>
            <a:r>
              <a:rPr lang="de-DE" sz="1000" dirty="0" err="1"/>
              <a:t>K.Zhou</a:t>
            </a:r>
            <a:endParaRPr lang="de-DE" sz="1000" dirty="0"/>
          </a:p>
        </p:txBody>
      </p:sp>
      <p:sp>
        <p:nvSpPr>
          <p:cNvPr id="3" name="Textfeld 2">
            <a:extLst>
              <a:ext uri="{FF2B5EF4-FFF2-40B4-BE49-F238E27FC236}">
                <a16:creationId xmlns:a16="http://schemas.microsoft.com/office/drawing/2014/main" id="{48C2553A-DF12-B24D-B1C4-937E539C5EA9}"/>
              </a:ext>
            </a:extLst>
          </p:cNvPr>
          <p:cNvSpPr txBox="1"/>
          <p:nvPr/>
        </p:nvSpPr>
        <p:spPr>
          <a:xfrm>
            <a:off x="1619672" y="5642853"/>
            <a:ext cx="1282723" cy="276999"/>
          </a:xfrm>
          <a:prstGeom prst="rect">
            <a:avLst/>
          </a:prstGeom>
          <a:noFill/>
        </p:spPr>
        <p:txBody>
          <a:bodyPr wrap="none" rtlCol="0">
            <a:spAutoFit/>
          </a:bodyPr>
          <a:lstStyle/>
          <a:p>
            <a:r>
              <a:rPr lang="de-DE"/>
              <a:t>Douglas-</a:t>
            </a:r>
            <a:r>
              <a:rPr lang="de-DE" err="1"/>
              <a:t>Peuker</a:t>
            </a:r>
            <a:endParaRPr lang="de-DE"/>
          </a:p>
        </p:txBody>
      </p:sp>
    </p:spTree>
    <p:extLst>
      <p:ext uri="{BB962C8B-B14F-4D97-AF65-F5344CB8AC3E}">
        <p14:creationId xmlns:p14="http://schemas.microsoft.com/office/powerpoint/2010/main" val="1581904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6179915F-BC2A-834B-A1D4-D684ABE6D952}"/>
              </a:ext>
            </a:extLst>
          </p:cNvPr>
          <p:cNvSpPr>
            <a:spLocks noGrp="1"/>
          </p:cNvSpPr>
          <p:nvPr>
            <p:ph type="ftr" sz="quarter" idx="10"/>
          </p:nvPr>
        </p:nvSpPr>
        <p:spPr/>
        <p:txBody>
          <a:bodyPr/>
          <a:lstStyle/>
          <a:p>
            <a:r>
              <a:rPr lang="de-DE" dirty="0" err="1"/>
              <a:t>M.Bauknecht</a:t>
            </a:r>
            <a:r>
              <a:rPr lang="de-DE" dirty="0"/>
              <a:t> | X. J. F. Liu | K. V. Sacotto Cárdenas | DBPRO SS19 | 17. Juni 2019</a:t>
            </a:r>
            <a:endParaRPr lang="de-DE" b="0" dirty="0"/>
          </a:p>
        </p:txBody>
      </p:sp>
      <p:sp>
        <p:nvSpPr>
          <p:cNvPr id="5" name="Foliennummernplatzhalter 4">
            <a:extLst>
              <a:ext uri="{FF2B5EF4-FFF2-40B4-BE49-F238E27FC236}">
                <a16:creationId xmlns:a16="http://schemas.microsoft.com/office/drawing/2014/main" id="{77F806CF-2A2D-FA49-9D2C-9FB8133FAED4}"/>
              </a:ext>
            </a:extLst>
          </p:cNvPr>
          <p:cNvSpPr>
            <a:spLocks noGrp="1"/>
          </p:cNvSpPr>
          <p:nvPr>
            <p:ph type="sldNum" sz="quarter" idx="11"/>
          </p:nvPr>
        </p:nvSpPr>
        <p:spPr/>
        <p:txBody>
          <a:bodyPr/>
          <a:lstStyle/>
          <a:p>
            <a:r>
              <a:rPr lang="de-DE"/>
              <a:t>Seite </a:t>
            </a:r>
            <a:fld id="{6F903123-4CC2-4E08-BF04-132B6B4D8D3D}" type="slidenum">
              <a:rPr lang="de-DE" smtClean="0"/>
              <a:pPr/>
              <a:t>6</a:t>
            </a:fld>
            <a:endParaRPr lang="de-DE"/>
          </a:p>
        </p:txBody>
      </p:sp>
      <p:sp>
        <p:nvSpPr>
          <p:cNvPr id="7" name="Titel 6">
            <a:extLst>
              <a:ext uri="{FF2B5EF4-FFF2-40B4-BE49-F238E27FC236}">
                <a16:creationId xmlns:a16="http://schemas.microsoft.com/office/drawing/2014/main" id="{5F8671D4-D574-D34C-B04F-9C7486E8DBB1}"/>
              </a:ext>
            </a:extLst>
          </p:cNvPr>
          <p:cNvSpPr>
            <a:spLocks noGrp="1"/>
          </p:cNvSpPr>
          <p:nvPr>
            <p:ph type="title"/>
          </p:nvPr>
        </p:nvSpPr>
        <p:spPr>
          <a:xfrm>
            <a:off x="412028" y="1533856"/>
            <a:ext cx="8061325" cy="358560"/>
          </a:xfrm>
        </p:spPr>
        <p:txBody>
          <a:bodyPr/>
          <a:lstStyle/>
          <a:p>
            <a:r>
              <a:rPr lang="en-US"/>
              <a:t>Common Segment</a:t>
            </a:r>
            <a:endParaRPr lang="de-DE"/>
          </a:p>
        </p:txBody>
      </p:sp>
      <p:sp>
        <p:nvSpPr>
          <p:cNvPr id="10" name="Textfeld 9">
            <a:extLst>
              <a:ext uri="{FF2B5EF4-FFF2-40B4-BE49-F238E27FC236}">
                <a16:creationId xmlns:a16="http://schemas.microsoft.com/office/drawing/2014/main" id="{BC3B23BC-D1B3-FD4D-A277-D743A3CF967F}"/>
              </a:ext>
            </a:extLst>
          </p:cNvPr>
          <p:cNvSpPr txBox="1"/>
          <p:nvPr/>
        </p:nvSpPr>
        <p:spPr>
          <a:xfrm>
            <a:off x="338287" y="2146131"/>
            <a:ext cx="8208806" cy="584775"/>
          </a:xfrm>
          <a:prstGeom prst="rect">
            <a:avLst/>
          </a:prstGeom>
          <a:noFill/>
        </p:spPr>
        <p:txBody>
          <a:bodyPr wrap="square" rtlCol="0">
            <a:spAutoFit/>
          </a:bodyPr>
          <a:lstStyle/>
          <a:p>
            <a:pPr algn="just"/>
            <a:r>
              <a:rPr lang="de-DE" sz="1600" b="1"/>
              <a:t>Common Segment: </a:t>
            </a:r>
            <a:r>
              <a:rPr lang="de-DE" sz="1600"/>
              <a:t>„Ein Segment repräsentiert wiederholte</a:t>
            </a:r>
          </a:p>
          <a:p>
            <a:pPr algn="just"/>
            <a:r>
              <a:rPr lang="de-DE" sz="1600"/>
              <a:t>Trajektorien auf verschiedenen Routen.“</a:t>
            </a:r>
          </a:p>
        </p:txBody>
      </p:sp>
      <p:sp>
        <p:nvSpPr>
          <p:cNvPr id="14" name="Rechteck 13">
            <a:extLst>
              <a:ext uri="{FF2B5EF4-FFF2-40B4-BE49-F238E27FC236}">
                <a16:creationId xmlns:a16="http://schemas.microsoft.com/office/drawing/2014/main" id="{0D89C330-AC87-734C-AC7C-57504A258061}"/>
              </a:ext>
            </a:extLst>
          </p:cNvPr>
          <p:cNvSpPr/>
          <p:nvPr/>
        </p:nvSpPr>
        <p:spPr bwMode="auto">
          <a:xfrm>
            <a:off x="7020272" y="6093296"/>
            <a:ext cx="1872208" cy="76470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pic>
        <p:nvPicPr>
          <p:cNvPr id="17" name="Grafik 16">
            <a:extLst>
              <a:ext uri="{FF2B5EF4-FFF2-40B4-BE49-F238E27FC236}">
                <a16:creationId xmlns:a16="http://schemas.microsoft.com/office/drawing/2014/main" id="{DB737C4B-A7E0-F84D-BC36-E8E0648FE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3545159"/>
            <a:ext cx="4464496" cy="1773510"/>
          </a:xfrm>
          <a:prstGeom prst="rect">
            <a:avLst/>
          </a:prstGeom>
        </p:spPr>
      </p:pic>
      <p:pic>
        <p:nvPicPr>
          <p:cNvPr id="19" name="Inhaltsplatzhalter 7">
            <a:extLst>
              <a:ext uri="{FF2B5EF4-FFF2-40B4-BE49-F238E27FC236}">
                <a16:creationId xmlns:a16="http://schemas.microsoft.com/office/drawing/2014/main" id="{5F5AD2E6-D3B7-724E-BE88-9F963C8A46A0}"/>
              </a:ext>
            </a:extLst>
          </p:cNvPr>
          <p:cNvPicPr>
            <a:picLocks noGrp="1" noChangeAspect="1"/>
          </p:cNvPicPr>
          <p:nvPr>
            <p:ph idx="1"/>
          </p:nvPr>
        </p:nvPicPr>
        <p:blipFill rotWithShape="1">
          <a:blip r:embed="rId4"/>
          <a:srcRect l="50000" t="23334" r="6875" b="20693"/>
          <a:stretch/>
        </p:blipFill>
        <p:spPr>
          <a:xfrm>
            <a:off x="251520" y="3136981"/>
            <a:ext cx="3746587" cy="2735318"/>
          </a:xfrm>
          <a:prstGeom prst="rect">
            <a:avLst/>
          </a:prstGeom>
        </p:spPr>
      </p:pic>
      <p:sp>
        <p:nvSpPr>
          <p:cNvPr id="20" name="Rechteck 19">
            <a:extLst>
              <a:ext uri="{FF2B5EF4-FFF2-40B4-BE49-F238E27FC236}">
                <a16:creationId xmlns:a16="http://schemas.microsoft.com/office/drawing/2014/main" id="{F2D07B13-9A58-AA4D-B004-B5C94ED828F2}"/>
              </a:ext>
            </a:extLst>
          </p:cNvPr>
          <p:cNvSpPr/>
          <p:nvPr/>
        </p:nvSpPr>
        <p:spPr>
          <a:xfrm>
            <a:off x="591499" y="5790744"/>
            <a:ext cx="3746587" cy="400110"/>
          </a:xfrm>
          <a:prstGeom prst="rect">
            <a:avLst/>
          </a:prstGeom>
        </p:spPr>
        <p:txBody>
          <a:bodyPr wrap="square">
            <a:spAutoFit/>
          </a:bodyPr>
          <a:lstStyle/>
          <a:p>
            <a:pPr algn="just"/>
            <a:r>
              <a:rPr lang="de-DE" sz="1000" dirty="0"/>
              <a:t>Mining Frequent Route Patterns Based on Personal </a:t>
            </a:r>
            <a:r>
              <a:rPr lang="de-DE" sz="1000" dirty="0" err="1"/>
              <a:t>Trajectory</a:t>
            </a:r>
            <a:r>
              <a:rPr lang="de-DE" sz="1000" dirty="0"/>
              <a:t> </a:t>
            </a:r>
            <a:r>
              <a:rPr lang="de-DE" sz="1000" dirty="0" err="1"/>
              <a:t>Abstraction</a:t>
            </a:r>
            <a:r>
              <a:rPr lang="de-DE" sz="1000" dirty="0"/>
              <a:t>, </a:t>
            </a:r>
            <a:r>
              <a:rPr lang="de-DE" sz="1000" dirty="0" err="1"/>
              <a:t>Z.Fu</a:t>
            </a:r>
            <a:r>
              <a:rPr lang="de-DE" sz="1000" dirty="0"/>
              <a:t>, Z. Tias, Y. Xu, </a:t>
            </a:r>
            <a:r>
              <a:rPr lang="de-DE" sz="1000" dirty="0" err="1"/>
              <a:t>K.Zhou</a:t>
            </a:r>
            <a:endParaRPr lang="de-DE" sz="1000" dirty="0"/>
          </a:p>
        </p:txBody>
      </p:sp>
      <p:sp>
        <p:nvSpPr>
          <p:cNvPr id="21" name="Textfeld 20">
            <a:extLst>
              <a:ext uri="{FF2B5EF4-FFF2-40B4-BE49-F238E27FC236}">
                <a16:creationId xmlns:a16="http://schemas.microsoft.com/office/drawing/2014/main" id="{ADF5F763-C34C-0C44-8FDE-0B6BDA8941E6}"/>
              </a:ext>
            </a:extLst>
          </p:cNvPr>
          <p:cNvSpPr txBox="1"/>
          <p:nvPr/>
        </p:nvSpPr>
        <p:spPr>
          <a:xfrm>
            <a:off x="4808520" y="5410634"/>
            <a:ext cx="3049889" cy="400110"/>
          </a:xfrm>
          <a:prstGeom prst="rect">
            <a:avLst/>
          </a:prstGeom>
          <a:noFill/>
        </p:spPr>
        <p:txBody>
          <a:bodyPr wrap="square" rtlCol="0">
            <a:spAutoFit/>
          </a:bodyPr>
          <a:lstStyle/>
          <a:p>
            <a:pPr algn="just"/>
            <a:r>
              <a:rPr lang="de-DE" sz="1000" err="1"/>
              <a:t>Trajectory</a:t>
            </a:r>
            <a:r>
              <a:rPr lang="de-DE" sz="1000"/>
              <a:t> Clustering: A Partition-</a:t>
            </a:r>
            <a:r>
              <a:rPr lang="de-DE" sz="1000" err="1"/>
              <a:t>and</a:t>
            </a:r>
            <a:r>
              <a:rPr lang="de-DE" sz="1000"/>
              <a:t>-Group </a:t>
            </a:r>
            <a:r>
              <a:rPr lang="de-DE" sz="1000" err="1"/>
              <a:t>Framwork</a:t>
            </a:r>
            <a:r>
              <a:rPr lang="de-DE" sz="1000"/>
              <a:t>, J. Lee, </a:t>
            </a:r>
            <a:r>
              <a:rPr lang="de-DE" sz="1000" err="1"/>
              <a:t>J.Han</a:t>
            </a:r>
            <a:r>
              <a:rPr lang="de-DE" sz="1000"/>
              <a:t>, </a:t>
            </a:r>
            <a:r>
              <a:rPr lang="de-DE" sz="1000" err="1"/>
              <a:t>K.Whang</a:t>
            </a:r>
            <a:endParaRPr lang="de-DE" sz="1000"/>
          </a:p>
        </p:txBody>
      </p:sp>
    </p:spTree>
    <p:extLst>
      <p:ext uri="{BB962C8B-B14F-4D97-AF65-F5344CB8AC3E}">
        <p14:creationId xmlns:p14="http://schemas.microsoft.com/office/powerpoint/2010/main" val="4031651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D570D0-3DCD-024E-A15D-8A8E9D306209}"/>
              </a:ext>
            </a:extLst>
          </p:cNvPr>
          <p:cNvSpPr>
            <a:spLocks noGrp="1"/>
          </p:cNvSpPr>
          <p:nvPr>
            <p:ph type="title"/>
          </p:nvPr>
        </p:nvSpPr>
        <p:spPr>
          <a:xfrm>
            <a:off x="327099" y="1533592"/>
            <a:ext cx="8061325" cy="743280"/>
          </a:xfrm>
        </p:spPr>
        <p:txBody>
          <a:bodyPr/>
          <a:lstStyle/>
          <a:p>
            <a:r>
              <a:rPr lang="en-US" dirty="0"/>
              <a:t>Common Segment (2): </a:t>
            </a:r>
            <a:r>
              <a:rPr lang="de-DE" dirty="0"/>
              <a:t>Index-Group- Segment (IGS) </a:t>
            </a:r>
            <a:br>
              <a:rPr lang="de-DE" dirty="0"/>
            </a:br>
            <a:endParaRPr lang="de-DE" dirty="0"/>
          </a:p>
        </p:txBody>
      </p:sp>
      <p:sp>
        <p:nvSpPr>
          <p:cNvPr id="4" name="Fußzeilenplatzhalter 3">
            <a:extLst>
              <a:ext uri="{FF2B5EF4-FFF2-40B4-BE49-F238E27FC236}">
                <a16:creationId xmlns:a16="http://schemas.microsoft.com/office/drawing/2014/main" id="{AB283CA8-E065-DC45-A9ED-A1E74374668B}"/>
              </a:ext>
            </a:extLst>
          </p:cNvPr>
          <p:cNvSpPr>
            <a:spLocks noGrp="1"/>
          </p:cNvSpPr>
          <p:nvPr>
            <p:ph type="ftr" sz="quarter" idx="10"/>
          </p:nvPr>
        </p:nvSpPr>
        <p:spPr/>
        <p:txBody>
          <a:bodyPr/>
          <a:lstStyle/>
          <a:p>
            <a:r>
              <a:rPr lang="de-DE" dirty="0" err="1"/>
              <a:t>M.Bauknecht</a:t>
            </a:r>
            <a:r>
              <a:rPr lang="de-DE" dirty="0"/>
              <a:t> | X. J. F. Liu | K. V. Sacotto Cárdenas | DBPRO SS19 | 17. Juni 2019</a:t>
            </a:r>
            <a:endParaRPr lang="de-DE" b="0" dirty="0"/>
          </a:p>
        </p:txBody>
      </p:sp>
      <p:sp>
        <p:nvSpPr>
          <p:cNvPr id="5" name="Foliennummernplatzhalter 4">
            <a:extLst>
              <a:ext uri="{FF2B5EF4-FFF2-40B4-BE49-F238E27FC236}">
                <a16:creationId xmlns:a16="http://schemas.microsoft.com/office/drawing/2014/main" id="{62C09B3D-0370-6146-936C-FC4932EBF527}"/>
              </a:ext>
            </a:extLst>
          </p:cNvPr>
          <p:cNvSpPr>
            <a:spLocks noGrp="1"/>
          </p:cNvSpPr>
          <p:nvPr>
            <p:ph type="sldNum" sz="quarter" idx="11"/>
          </p:nvPr>
        </p:nvSpPr>
        <p:spPr/>
        <p:txBody>
          <a:bodyPr/>
          <a:lstStyle/>
          <a:p>
            <a:r>
              <a:rPr lang="de-DE"/>
              <a:t>Seite </a:t>
            </a:r>
            <a:fld id="{6F903123-4CC2-4E08-BF04-132B6B4D8D3D}" type="slidenum">
              <a:rPr lang="de-DE" smtClean="0"/>
              <a:pPr/>
              <a:t>7</a:t>
            </a:fld>
            <a:endParaRPr lang="de-DE"/>
          </a:p>
        </p:txBody>
      </p:sp>
      <p:sp>
        <p:nvSpPr>
          <p:cNvPr id="8" name="Inhaltsplatzhalter 7">
            <a:extLst>
              <a:ext uri="{FF2B5EF4-FFF2-40B4-BE49-F238E27FC236}">
                <a16:creationId xmlns:a16="http://schemas.microsoft.com/office/drawing/2014/main" id="{A6835E8B-AABB-DC4C-9BCF-BC813C7D965B}"/>
              </a:ext>
            </a:extLst>
          </p:cNvPr>
          <p:cNvSpPr>
            <a:spLocks noGrp="1"/>
          </p:cNvSpPr>
          <p:nvPr>
            <p:ph idx="1"/>
          </p:nvPr>
        </p:nvSpPr>
        <p:spPr>
          <a:xfrm>
            <a:off x="244119" y="2112601"/>
            <a:ext cx="5043337" cy="3527165"/>
          </a:xfrm>
        </p:spPr>
        <p:txBody>
          <a:bodyPr/>
          <a:lstStyle/>
          <a:p>
            <a:r>
              <a:rPr lang="de-DE" dirty="0"/>
              <a:t>Warum Multi-Level </a:t>
            </a:r>
            <a:r>
              <a:rPr lang="de-DE" dirty="0" err="1"/>
              <a:t>Grid</a:t>
            </a:r>
            <a:r>
              <a:rPr lang="de-DE" dirty="0"/>
              <a:t> Index?</a:t>
            </a:r>
          </a:p>
          <a:p>
            <a:pPr lvl="1"/>
            <a:r>
              <a:rPr lang="de-DE" dirty="0"/>
              <a:t>Es ist zeitaufwendig und ineffizient, alle Daten zu sortieren, um die Nachbarlinien  zu identifizieren</a:t>
            </a:r>
          </a:p>
          <a:p>
            <a:pPr algn="just"/>
            <a:endParaRPr lang="de-DE" dirty="0"/>
          </a:p>
          <a:p>
            <a:pPr algn="just"/>
            <a:r>
              <a:rPr lang="de-DE" dirty="0"/>
              <a:t>Es existieren drei Phasen bei Index-Group-Segment:</a:t>
            </a:r>
          </a:p>
          <a:p>
            <a:pPr lvl="1" algn="just"/>
            <a:r>
              <a:rPr lang="de-DE" b="1" dirty="0"/>
              <a:t>INDEX</a:t>
            </a:r>
            <a:r>
              <a:rPr lang="de-DE" dirty="0"/>
              <a:t>: Jede Route R wird von </a:t>
            </a:r>
            <a:r>
              <a:rPr lang="de-DE" i="1" dirty="0"/>
              <a:t>Line Temporal </a:t>
            </a:r>
            <a:r>
              <a:rPr lang="de-DE" i="1" dirty="0" err="1"/>
              <a:t>Sequence</a:t>
            </a:r>
            <a:r>
              <a:rPr lang="de-DE" i="1" dirty="0"/>
              <a:t> </a:t>
            </a:r>
            <a:r>
              <a:rPr lang="de-DE" dirty="0"/>
              <a:t>(LTS) beschrieben. </a:t>
            </a:r>
          </a:p>
          <a:p>
            <a:pPr lvl="1" algn="just"/>
            <a:endParaRPr lang="de-DE" b="1" dirty="0"/>
          </a:p>
          <a:p>
            <a:pPr lvl="1" algn="just"/>
            <a:r>
              <a:rPr lang="de-DE" b="1" dirty="0"/>
              <a:t>GROUP</a:t>
            </a:r>
            <a:r>
              <a:rPr lang="de-DE" dirty="0"/>
              <a:t>: Der Zweck des Gruppenschritts besteht darin, Zeilen zu gruppieren, die zueinander benachbart sind. </a:t>
            </a:r>
          </a:p>
          <a:p>
            <a:pPr marL="539750" lvl="1" indent="0" algn="just">
              <a:buNone/>
            </a:pPr>
            <a:endParaRPr lang="de-DE" b="1" dirty="0"/>
          </a:p>
          <a:p>
            <a:pPr lvl="1" algn="just"/>
            <a:r>
              <a:rPr lang="de-DE" b="1" dirty="0"/>
              <a:t>SEGMENT</a:t>
            </a:r>
            <a:r>
              <a:rPr lang="de-DE" dirty="0"/>
              <a:t>: Der Zweck des Segments besteht darin, die Linie L durch das gemeinsame Segment S zu beschreiben.</a:t>
            </a:r>
          </a:p>
          <a:p>
            <a:pPr lvl="1"/>
            <a:endParaRPr lang="de-DE" dirty="0"/>
          </a:p>
          <a:p>
            <a:pPr marL="539750" lvl="1" indent="0">
              <a:buNone/>
            </a:pPr>
            <a:endParaRPr lang="de-DE" dirty="0"/>
          </a:p>
        </p:txBody>
      </p:sp>
      <p:pic>
        <p:nvPicPr>
          <p:cNvPr id="11" name="Grafik 10" descr="Ein Bild, das Text enthält.&#10;&#10;Automatisch generierte Beschreibung">
            <a:extLst>
              <a:ext uri="{FF2B5EF4-FFF2-40B4-BE49-F238E27FC236}">
                <a16:creationId xmlns:a16="http://schemas.microsoft.com/office/drawing/2014/main" id="{1335C481-EC77-FD4C-9D0A-060693EC7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2106" y="2050624"/>
            <a:ext cx="3753864" cy="3412604"/>
          </a:xfrm>
          <a:prstGeom prst="rect">
            <a:avLst/>
          </a:prstGeom>
        </p:spPr>
      </p:pic>
      <p:sp>
        <p:nvSpPr>
          <p:cNvPr id="14" name="Rechteck 13">
            <a:extLst>
              <a:ext uri="{FF2B5EF4-FFF2-40B4-BE49-F238E27FC236}">
                <a16:creationId xmlns:a16="http://schemas.microsoft.com/office/drawing/2014/main" id="{3ECB9603-FBEF-2F47-A9B8-B35F06CE1BCD}"/>
              </a:ext>
            </a:extLst>
          </p:cNvPr>
          <p:cNvSpPr/>
          <p:nvPr/>
        </p:nvSpPr>
        <p:spPr bwMode="auto">
          <a:xfrm>
            <a:off x="7164388" y="6093296"/>
            <a:ext cx="1584076" cy="61706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
        <p:nvSpPr>
          <p:cNvPr id="15" name="Rechteck 14">
            <a:extLst>
              <a:ext uri="{FF2B5EF4-FFF2-40B4-BE49-F238E27FC236}">
                <a16:creationId xmlns:a16="http://schemas.microsoft.com/office/drawing/2014/main" id="{1609538C-5031-5542-920D-BD3E6C817C91}"/>
              </a:ext>
            </a:extLst>
          </p:cNvPr>
          <p:cNvSpPr/>
          <p:nvPr/>
        </p:nvSpPr>
        <p:spPr>
          <a:xfrm>
            <a:off x="5424095" y="5476462"/>
            <a:ext cx="3629886" cy="400110"/>
          </a:xfrm>
          <a:prstGeom prst="rect">
            <a:avLst/>
          </a:prstGeom>
        </p:spPr>
        <p:txBody>
          <a:bodyPr wrap="square">
            <a:spAutoFit/>
          </a:bodyPr>
          <a:lstStyle/>
          <a:p>
            <a:pPr algn="just"/>
            <a:r>
              <a:rPr lang="de-DE" sz="1000" dirty="0"/>
              <a:t>Mining Frequent Route Patterns Based on Personal </a:t>
            </a:r>
            <a:r>
              <a:rPr lang="de-DE" sz="1000" dirty="0" err="1"/>
              <a:t>Trajectory</a:t>
            </a:r>
            <a:r>
              <a:rPr lang="de-DE" sz="1000" dirty="0"/>
              <a:t> </a:t>
            </a:r>
            <a:r>
              <a:rPr lang="de-DE" sz="1000" dirty="0" err="1"/>
              <a:t>Abstraction</a:t>
            </a:r>
            <a:r>
              <a:rPr lang="de-DE" sz="1000" dirty="0"/>
              <a:t>, </a:t>
            </a:r>
            <a:r>
              <a:rPr lang="de-DE" sz="1000" dirty="0" err="1"/>
              <a:t>Z.Fu</a:t>
            </a:r>
            <a:r>
              <a:rPr lang="de-DE" sz="1000" dirty="0"/>
              <a:t>, Z. Tias, Y. Xu, </a:t>
            </a:r>
            <a:r>
              <a:rPr lang="de-DE" sz="1000" dirty="0" err="1"/>
              <a:t>K.Zhou</a:t>
            </a:r>
            <a:endParaRPr lang="de-DE" sz="1000" dirty="0"/>
          </a:p>
        </p:txBody>
      </p:sp>
    </p:spTree>
    <p:extLst>
      <p:ext uri="{BB962C8B-B14F-4D97-AF65-F5344CB8AC3E}">
        <p14:creationId xmlns:p14="http://schemas.microsoft.com/office/powerpoint/2010/main" val="2134566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D8AEC-4F08-ED45-8000-36F7273BA02A}"/>
              </a:ext>
            </a:extLst>
          </p:cNvPr>
          <p:cNvSpPr>
            <a:spLocks noGrp="1"/>
          </p:cNvSpPr>
          <p:nvPr>
            <p:ph type="title"/>
          </p:nvPr>
        </p:nvSpPr>
        <p:spPr>
          <a:xfrm>
            <a:off x="508536" y="1595989"/>
            <a:ext cx="8061325" cy="743280"/>
          </a:xfrm>
        </p:spPr>
        <p:txBody>
          <a:bodyPr/>
          <a:lstStyle/>
          <a:p>
            <a:r>
              <a:rPr lang="en-US" dirty="0"/>
              <a:t>Common Segment (3) : </a:t>
            </a:r>
            <a:r>
              <a:rPr lang="de-DE" dirty="0"/>
              <a:t>TRACLUS</a:t>
            </a:r>
            <a:br>
              <a:rPr lang="de-DE" dirty="0"/>
            </a:br>
            <a:endParaRPr lang="de-DE" dirty="0"/>
          </a:p>
        </p:txBody>
      </p:sp>
      <p:pic>
        <p:nvPicPr>
          <p:cNvPr id="7" name="Inhaltsplatzhalter 6" descr="Ein Bild, das Text enthält.&#10;&#10;Automatisch generierte Beschreibung">
            <a:extLst>
              <a:ext uri="{FF2B5EF4-FFF2-40B4-BE49-F238E27FC236}">
                <a16:creationId xmlns:a16="http://schemas.microsoft.com/office/drawing/2014/main" id="{17525BE5-1F27-8246-8AE8-6AFF404EBD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5498" y="2312106"/>
            <a:ext cx="3815576" cy="3641725"/>
          </a:xfrm>
        </p:spPr>
      </p:pic>
      <p:sp>
        <p:nvSpPr>
          <p:cNvPr id="4" name="Fußzeilenplatzhalter 3">
            <a:extLst>
              <a:ext uri="{FF2B5EF4-FFF2-40B4-BE49-F238E27FC236}">
                <a16:creationId xmlns:a16="http://schemas.microsoft.com/office/drawing/2014/main" id="{E63FBF99-2DD6-2249-8801-629413C024C0}"/>
              </a:ext>
            </a:extLst>
          </p:cNvPr>
          <p:cNvSpPr>
            <a:spLocks noGrp="1"/>
          </p:cNvSpPr>
          <p:nvPr>
            <p:ph type="ftr" sz="quarter" idx="10"/>
          </p:nvPr>
        </p:nvSpPr>
        <p:spPr/>
        <p:txBody>
          <a:bodyPr/>
          <a:lstStyle/>
          <a:p>
            <a:r>
              <a:rPr lang="de-DE" dirty="0" err="1"/>
              <a:t>M.Bauknecht</a:t>
            </a:r>
            <a:r>
              <a:rPr lang="de-DE" dirty="0"/>
              <a:t> | X. J. F. Liu | K. V. Sacotto Cárdenas | DBPRO SS19 | 17. Juni 2019</a:t>
            </a:r>
            <a:endParaRPr lang="de-DE" b="0" dirty="0"/>
          </a:p>
        </p:txBody>
      </p:sp>
      <p:sp>
        <p:nvSpPr>
          <p:cNvPr id="5" name="Foliennummernplatzhalter 4">
            <a:extLst>
              <a:ext uri="{FF2B5EF4-FFF2-40B4-BE49-F238E27FC236}">
                <a16:creationId xmlns:a16="http://schemas.microsoft.com/office/drawing/2014/main" id="{BA5E6A1A-80A4-684D-9FC6-B68E93B56C36}"/>
              </a:ext>
            </a:extLst>
          </p:cNvPr>
          <p:cNvSpPr>
            <a:spLocks noGrp="1"/>
          </p:cNvSpPr>
          <p:nvPr>
            <p:ph type="sldNum" sz="quarter" idx="11"/>
          </p:nvPr>
        </p:nvSpPr>
        <p:spPr/>
        <p:txBody>
          <a:bodyPr/>
          <a:lstStyle/>
          <a:p>
            <a:r>
              <a:rPr lang="de-DE"/>
              <a:t>Seite </a:t>
            </a:r>
            <a:fld id="{6F903123-4CC2-4E08-BF04-132B6B4D8D3D}" type="slidenum">
              <a:rPr lang="de-DE" smtClean="0"/>
              <a:pPr/>
              <a:t>8</a:t>
            </a:fld>
            <a:endParaRPr lang="de-DE"/>
          </a:p>
        </p:txBody>
      </p:sp>
      <p:sp>
        <p:nvSpPr>
          <p:cNvPr id="8" name="Rechteck 7">
            <a:extLst>
              <a:ext uri="{FF2B5EF4-FFF2-40B4-BE49-F238E27FC236}">
                <a16:creationId xmlns:a16="http://schemas.microsoft.com/office/drawing/2014/main" id="{61785D2D-42D9-5A4D-A990-E808B702B22E}"/>
              </a:ext>
            </a:extLst>
          </p:cNvPr>
          <p:cNvSpPr/>
          <p:nvPr/>
        </p:nvSpPr>
        <p:spPr bwMode="auto">
          <a:xfrm>
            <a:off x="6948264" y="6093296"/>
            <a:ext cx="1944216" cy="61706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
        <p:nvSpPr>
          <p:cNvPr id="9" name="Textfeld 8">
            <a:extLst>
              <a:ext uri="{FF2B5EF4-FFF2-40B4-BE49-F238E27FC236}">
                <a16:creationId xmlns:a16="http://schemas.microsoft.com/office/drawing/2014/main" id="{FC63A9BD-F030-A745-8CBD-126CB3C91284}"/>
              </a:ext>
            </a:extLst>
          </p:cNvPr>
          <p:cNvSpPr txBox="1"/>
          <p:nvPr/>
        </p:nvSpPr>
        <p:spPr>
          <a:xfrm>
            <a:off x="460445" y="2372607"/>
            <a:ext cx="4294203" cy="830997"/>
          </a:xfrm>
          <a:prstGeom prst="rect">
            <a:avLst/>
          </a:prstGeom>
          <a:noFill/>
        </p:spPr>
        <p:txBody>
          <a:bodyPr wrap="square" rtlCol="0">
            <a:spAutoFit/>
          </a:bodyPr>
          <a:lstStyle/>
          <a:p>
            <a:pPr marL="171450" indent="-171450" algn="just">
              <a:buFont typeface="Arial" panose="020B0604020202020204" pitchFamily="34" charset="0"/>
              <a:buChar char="•"/>
            </a:pPr>
            <a:r>
              <a:rPr lang="de-DE" sz="1600" dirty="0"/>
              <a:t>TRACLUS besteht aus drei unterschiedliche Phasen, Partition-, Group, Segment Phase</a:t>
            </a:r>
          </a:p>
        </p:txBody>
      </p:sp>
      <p:sp>
        <p:nvSpPr>
          <p:cNvPr id="10" name="Rechteck 9">
            <a:extLst>
              <a:ext uri="{FF2B5EF4-FFF2-40B4-BE49-F238E27FC236}">
                <a16:creationId xmlns:a16="http://schemas.microsoft.com/office/drawing/2014/main" id="{8BA6F52A-FBCD-5A4F-81E2-6A03E9B0AF33}"/>
              </a:ext>
            </a:extLst>
          </p:cNvPr>
          <p:cNvSpPr/>
          <p:nvPr/>
        </p:nvSpPr>
        <p:spPr>
          <a:xfrm>
            <a:off x="4805024" y="5840827"/>
            <a:ext cx="3366120" cy="369332"/>
          </a:xfrm>
          <a:prstGeom prst="rect">
            <a:avLst/>
          </a:prstGeom>
        </p:spPr>
        <p:txBody>
          <a:bodyPr wrap="square">
            <a:spAutoFit/>
          </a:bodyPr>
          <a:lstStyle/>
          <a:p>
            <a:pPr algn="just"/>
            <a:r>
              <a:rPr lang="de-DE" sz="900" dirty="0" err="1"/>
              <a:t>Trajectory</a:t>
            </a:r>
            <a:r>
              <a:rPr lang="de-DE" sz="900" dirty="0"/>
              <a:t> Clustering: A Partition-</a:t>
            </a:r>
            <a:r>
              <a:rPr lang="de-DE" sz="900" dirty="0" err="1"/>
              <a:t>and</a:t>
            </a:r>
            <a:r>
              <a:rPr lang="de-DE" sz="900" dirty="0"/>
              <a:t>-Group </a:t>
            </a:r>
            <a:r>
              <a:rPr lang="de-DE" sz="900" dirty="0" err="1"/>
              <a:t>Framwork</a:t>
            </a:r>
            <a:r>
              <a:rPr lang="de-DE" sz="900" dirty="0"/>
              <a:t>, J. Lee, </a:t>
            </a:r>
            <a:r>
              <a:rPr lang="de-DE" sz="900" dirty="0" err="1"/>
              <a:t>J.Han</a:t>
            </a:r>
            <a:r>
              <a:rPr lang="de-DE" sz="900" dirty="0"/>
              <a:t>, </a:t>
            </a:r>
            <a:r>
              <a:rPr lang="de-DE" sz="900" dirty="0" err="1"/>
              <a:t>K.Whang</a:t>
            </a:r>
            <a:endParaRPr lang="de-DE" sz="900" dirty="0"/>
          </a:p>
        </p:txBody>
      </p:sp>
    </p:spTree>
    <p:extLst>
      <p:ext uri="{BB962C8B-B14F-4D97-AF65-F5344CB8AC3E}">
        <p14:creationId xmlns:p14="http://schemas.microsoft.com/office/powerpoint/2010/main" val="4266514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C9BBAB-A5DB-7E43-B16C-DC99E8A7BEC1}"/>
              </a:ext>
            </a:extLst>
          </p:cNvPr>
          <p:cNvSpPr>
            <a:spLocks noGrp="1"/>
          </p:cNvSpPr>
          <p:nvPr>
            <p:ph type="title"/>
          </p:nvPr>
        </p:nvSpPr>
        <p:spPr>
          <a:xfrm>
            <a:off x="539750" y="1355395"/>
            <a:ext cx="8061325" cy="743280"/>
          </a:xfrm>
        </p:spPr>
        <p:txBody>
          <a:bodyPr/>
          <a:lstStyle/>
          <a:p>
            <a:r>
              <a:rPr lang="en-US" dirty="0"/>
              <a:t>Common Segment (5): </a:t>
            </a:r>
            <a:r>
              <a:rPr lang="de-DE" dirty="0"/>
              <a:t>Index-Group- Segment Vs TRACLUS</a:t>
            </a:r>
          </a:p>
        </p:txBody>
      </p:sp>
      <p:sp>
        <p:nvSpPr>
          <p:cNvPr id="3" name="Inhaltsplatzhalter 2">
            <a:extLst>
              <a:ext uri="{FF2B5EF4-FFF2-40B4-BE49-F238E27FC236}">
                <a16:creationId xmlns:a16="http://schemas.microsoft.com/office/drawing/2014/main" id="{33E8A72A-4FD3-B949-AA7B-DCEDEF05DC6E}"/>
              </a:ext>
            </a:extLst>
          </p:cNvPr>
          <p:cNvSpPr>
            <a:spLocks noGrp="1"/>
          </p:cNvSpPr>
          <p:nvPr>
            <p:ph idx="1"/>
          </p:nvPr>
        </p:nvSpPr>
        <p:spPr>
          <a:xfrm>
            <a:off x="509481" y="2276872"/>
            <a:ext cx="8061325" cy="3641725"/>
          </a:xfrm>
        </p:spPr>
        <p:txBody>
          <a:bodyPr/>
          <a:lstStyle/>
          <a:p>
            <a:pPr marL="0" indent="0" algn="just">
              <a:buNone/>
            </a:pPr>
            <a:endParaRPr lang="de-DE" dirty="0"/>
          </a:p>
          <a:p>
            <a:pPr lvl="1" algn="just"/>
            <a:r>
              <a:rPr lang="de-DE" b="1" dirty="0"/>
              <a:t>INDEX</a:t>
            </a:r>
            <a:r>
              <a:rPr lang="de-DE" dirty="0"/>
              <a:t>: Jede Route R wird von LTS beschrieben. </a:t>
            </a:r>
          </a:p>
          <a:p>
            <a:pPr marL="539750" lvl="1" indent="0" algn="just">
              <a:buNone/>
            </a:pPr>
            <a:endParaRPr lang="de-DE" dirty="0"/>
          </a:p>
          <a:p>
            <a:pPr lvl="1" algn="just"/>
            <a:r>
              <a:rPr lang="de-DE" b="1" dirty="0"/>
              <a:t>GROUP</a:t>
            </a:r>
            <a:r>
              <a:rPr lang="de-DE" dirty="0"/>
              <a:t>: Der Zweck des Gruppenschritts besteht darin, Zeilen zu gruppieren, die zueinander benachbart sind. </a:t>
            </a:r>
          </a:p>
          <a:p>
            <a:pPr marL="539750" lvl="1" indent="0" algn="just">
              <a:buNone/>
            </a:pPr>
            <a:endParaRPr lang="de-DE" dirty="0"/>
          </a:p>
          <a:p>
            <a:pPr lvl="1" algn="just"/>
            <a:r>
              <a:rPr lang="de-DE" b="1" dirty="0"/>
              <a:t>SEGMENT</a:t>
            </a:r>
            <a:r>
              <a:rPr lang="de-DE" dirty="0"/>
              <a:t>: Der Zweck des Segments besteht darin, die Linie L durch das gemeinsame Segment S zu beschreiben.</a:t>
            </a:r>
          </a:p>
          <a:p>
            <a:pPr lvl="1" algn="just"/>
            <a:endParaRPr lang="de-DE" dirty="0"/>
          </a:p>
        </p:txBody>
      </p:sp>
      <p:sp>
        <p:nvSpPr>
          <p:cNvPr id="4" name="Fußzeilenplatzhalter 3">
            <a:extLst>
              <a:ext uri="{FF2B5EF4-FFF2-40B4-BE49-F238E27FC236}">
                <a16:creationId xmlns:a16="http://schemas.microsoft.com/office/drawing/2014/main" id="{C3895ED9-CCB4-4340-984D-BC49611426B4}"/>
              </a:ext>
            </a:extLst>
          </p:cNvPr>
          <p:cNvSpPr>
            <a:spLocks noGrp="1"/>
          </p:cNvSpPr>
          <p:nvPr>
            <p:ph type="ftr" sz="quarter" idx="10"/>
          </p:nvPr>
        </p:nvSpPr>
        <p:spPr/>
        <p:txBody>
          <a:bodyPr/>
          <a:lstStyle/>
          <a:p>
            <a:r>
              <a:rPr lang="de-DE" dirty="0" err="1"/>
              <a:t>M.Bauknecht</a:t>
            </a:r>
            <a:r>
              <a:rPr lang="de-DE" dirty="0"/>
              <a:t> | X. J. F. Liu | K. V. Sacotto Cárdenas | DBPRO SS19 | 17. Juni 2019</a:t>
            </a:r>
            <a:endParaRPr lang="de-DE" b="0" dirty="0"/>
          </a:p>
        </p:txBody>
      </p:sp>
      <p:sp>
        <p:nvSpPr>
          <p:cNvPr id="5" name="Foliennummernplatzhalter 4">
            <a:extLst>
              <a:ext uri="{FF2B5EF4-FFF2-40B4-BE49-F238E27FC236}">
                <a16:creationId xmlns:a16="http://schemas.microsoft.com/office/drawing/2014/main" id="{ADECAEBD-4582-0740-9DFC-44D998890406}"/>
              </a:ext>
            </a:extLst>
          </p:cNvPr>
          <p:cNvSpPr>
            <a:spLocks noGrp="1"/>
          </p:cNvSpPr>
          <p:nvPr>
            <p:ph type="sldNum" sz="quarter" idx="11"/>
          </p:nvPr>
        </p:nvSpPr>
        <p:spPr/>
        <p:txBody>
          <a:bodyPr/>
          <a:lstStyle/>
          <a:p>
            <a:r>
              <a:rPr lang="de-DE"/>
              <a:t>Seite </a:t>
            </a:r>
            <a:fld id="{6F903123-4CC2-4E08-BF04-132B6B4D8D3D}" type="slidenum">
              <a:rPr lang="de-DE" smtClean="0"/>
              <a:pPr/>
              <a:t>9</a:t>
            </a:fld>
            <a:endParaRPr lang="de-DE"/>
          </a:p>
        </p:txBody>
      </p:sp>
      <p:sp>
        <p:nvSpPr>
          <p:cNvPr id="6" name="Rechteck 5">
            <a:extLst>
              <a:ext uri="{FF2B5EF4-FFF2-40B4-BE49-F238E27FC236}">
                <a16:creationId xmlns:a16="http://schemas.microsoft.com/office/drawing/2014/main" id="{2F960969-5F93-AC40-8499-2E5D8C9BC198}"/>
              </a:ext>
            </a:extLst>
          </p:cNvPr>
          <p:cNvSpPr/>
          <p:nvPr/>
        </p:nvSpPr>
        <p:spPr bwMode="auto">
          <a:xfrm>
            <a:off x="7164388" y="6093296"/>
            <a:ext cx="1584076" cy="65040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charset="0"/>
            </a:endParaRPr>
          </a:p>
        </p:txBody>
      </p:sp>
      <p:sp>
        <p:nvSpPr>
          <p:cNvPr id="7" name="Rechteck 6">
            <a:extLst>
              <a:ext uri="{FF2B5EF4-FFF2-40B4-BE49-F238E27FC236}">
                <a16:creationId xmlns:a16="http://schemas.microsoft.com/office/drawing/2014/main" id="{77D95FEB-D976-7E4F-A143-81FA2713BD9C}"/>
              </a:ext>
            </a:extLst>
          </p:cNvPr>
          <p:cNvSpPr/>
          <p:nvPr/>
        </p:nvSpPr>
        <p:spPr>
          <a:xfrm>
            <a:off x="2658520" y="5261334"/>
            <a:ext cx="4572000" cy="400110"/>
          </a:xfrm>
          <a:prstGeom prst="rect">
            <a:avLst/>
          </a:prstGeom>
        </p:spPr>
        <p:txBody>
          <a:bodyPr>
            <a:spAutoFit/>
          </a:bodyPr>
          <a:lstStyle/>
          <a:p>
            <a:pPr algn="just"/>
            <a:r>
              <a:rPr lang="de-DE" sz="1000" dirty="0"/>
              <a:t>Mining Frequent Route Patterns Based on Personal </a:t>
            </a:r>
            <a:r>
              <a:rPr lang="de-DE" sz="1000" dirty="0" err="1"/>
              <a:t>Trajectory</a:t>
            </a:r>
            <a:r>
              <a:rPr lang="de-DE" sz="1000" dirty="0"/>
              <a:t> </a:t>
            </a:r>
            <a:r>
              <a:rPr lang="de-DE" sz="1000" dirty="0" err="1"/>
              <a:t>Abstraction</a:t>
            </a:r>
            <a:r>
              <a:rPr lang="de-DE" sz="1000" dirty="0"/>
              <a:t>, </a:t>
            </a:r>
            <a:r>
              <a:rPr lang="de-DE" sz="1000" dirty="0" err="1"/>
              <a:t>Z.Fu</a:t>
            </a:r>
            <a:r>
              <a:rPr lang="de-DE" sz="1000" dirty="0"/>
              <a:t>, Z. Tias, Y. Xu, </a:t>
            </a:r>
            <a:r>
              <a:rPr lang="de-DE" sz="1000" dirty="0" err="1"/>
              <a:t>K.Zhou</a:t>
            </a:r>
            <a:endParaRPr lang="de-DE" sz="1000" dirty="0"/>
          </a:p>
        </p:txBody>
      </p:sp>
      <p:cxnSp>
        <p:nvCxnSpPr>
          <p:cNvPr id="11" name="Gerade Verbindung 10">
            <a:extLst>
              <a:ext uri="{FF2B5EF4-FFF2-40B4-BE49-F238E27FC236}">
                <a16:creationId xmlns:a16="http://schemas.microsoft.com/office/drawing/2014/main" id="{BAE4BA1A-C470-EA4B-8125-D0BB133D7C8E}"/>
              </a:ext>
            </a:extLst>
          </p:cNvPr>
          <p:cNvCxnSpPr>
            <a:cxnSpLocks/>
          </p:cNvCxnSpPr>
          <p:nvPr/>
        </p:nvCxnSpPr>
        <p:spPr bwMode="auto">
          <a:xfrm>
            <a:off x="1259632" y="2708920"/>
            <a:ext cx="3960440" cy="0"/>
          </a:xfrm>
          <a:prstGeom prst="line">
            <a:avLst/>
          </a:prstGeom>
          <a:ln>
            <a:solidFill>
              <a:schemeClr val="tx2"/>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9834715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7"/>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YaMkvLq5LE6J6OdVhrKBN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fn5jOIkbkq3Gm0R7D0d9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2nyiRVAk2sY8r3g7e7o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cRVlIXFhMUKcTRq50NOd6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PJmfxb3zEeiMYzrBxsRI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JNt415HaAUC2NWp.oTijp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MFjAop8T3kevt464xj92s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7sDXX7Sn90e6jhka_N9e3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w4O.nDz0CkmlJ27rUYDXDA"/>
</p:tagLst>
</file>

<file path=ppt/theme/theme1.xml><?xml version="1.0" encoding="utf-8"?>
<a:theme xmlns:a="http://schemas.openxmlformats.org/drawingml/2006/main" name="TU_PPT_Master_mitBild_V02_Aussicht">
  <a:themeElements>
    <a:clrScheme name="Technische Universität Berlin | PowerPoint Master 1">
      <a:dk1>
        <a:srgbClr val="000000"/>
      </a:dk1>
      <a:lt1>
        <a:srgbClr val="FFFFFF"/>
      </a:lt1>
      <a:dk2>
        <a:srgbClr val="C50E1F"/>
      </a:dk2>
      <a:lt2>
        <a:srgbClr val="B2B2B2"/>
      </a:lt2>
      <a:accent1>
        <a:srgbClr val="717171"/>
      </a:accent1>
      <a:accent2>
        <a:srgbClr val="177191"/>
      </a:accent2>
      <a:accent3>
        <a:srgbClr val="FFFFFF"/>
      </a:accent3>
      <a:accent4>
        <a:srgbClr val="000000"/>
      </a:accent4>
      <a:accent5>
        <a:srgbClr val="BBBBBB"/>
      </a:accent5>
      <a:accent6>
        <a:srgbClr val="146683"/>
      </a:accent6>
      <a:hlink>
        <a:srgbClr val="53BDE3"/>
      </a:hlink>
      <a:folHlink>
        <a:srgbClr val="99CC00"/>
      </a:folHlink>
    </a:clrScheme>
    <a:fontScheme name="Technische Universität Berlin | PowerPoint Master">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cap="flat" cmpd="sng" algn="ctr">
          <a:solidFill>
            <a:schemeClr val="accent1"/>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tx2"/>
        </a:solidFill>
        <a:ln w="9525" cap="flat" cmpd="sng" algn="ctr">
          <a:solidFill>
            <a:schemeClr val="accent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sz="1200" b="0" i="0" u="none" strike="noStrike" cap="none" normalizeH="0" baseline="0" smtClean="0">
            <a:ln>
              <a:noFill/>
            </a:ln>
            <a:solidFill>
              <a:schemeClr val="tx1"/>
            </a:solidFill>
            <a:effectLst/>
            <a:latin typeface="Arial" charset="0"/>
          </a:defRPr>
        </a:defPPr>
      </a:lstStyle>
    </a:lnDef>
  </a:objectDefaults>
  <a:extraClrSchemeLst>
    <a:extraClrScheme>
      <a:clrScheme name="Technische Universität Berlin | PowerPoint Master 1">
        <a:dk1>
          <a:srgbClr val="000000"/>
        </a:dk1>
        <a:lt1>
          <a:srgbClr val="FFFFFF"/>
        </a:lt1>
        <a:dk2>
          <a:srgbClr val="C50E1F"/>
        </a:dk2>
        <a:lt2>
          <a:srgbClr val="B2B2B2"/>
        </a:lt2>
        <a:accent1>
          <a:srgbClr val="717171"/>
        </a:accent1>
        <a:accent2>
          <a:srgbClr val="177191"/>
        </a:accent2>
        <a:accent3>
          <a:srgbClr val="FFFFFF"/>
        </a:accent3>
        <a:accent4>
          <a:srgbClr val="000000"/>
        </a:accent4>
        <a:accent5>
          <a:srgbClr val="BBBBBB"/>
        </a:accent5>
        <a:accent6>
          <a:srgbClr val="146683"/>
        </a:accent6>
        <a:hlink>
          <a:srgbClr val="53BDE3"/>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TU_PPT_Master_mitBild_V02_Aussicht</Template>
  <TotalTime>0</TotalTime>
  <Words>1755</Words>
  <Application>Microsoft Macintosh PowerPoint</Application>
  <PresentationFormat>Bildschirmpräsentation (4:3)</PresentationFormat>
  <Paragraphs>255</Paragraphs>
  <Slides>22</Slides>
  <Notes>9</Notes>
  <HiddenSlides>0</HiddenSlides>
  <MMClips>0</MMClips>
  <ScaleCrop>false</ScaleCrop>
  <HeadingPairs>
    <vt:vector size="8" baseType="variant">
      <vt:variant>
        <vt:lpstr>Verwendete Schriftarten</vt:lpstr>
      </vt:variant>
      <vt:variant>
        <vt:i4>3</vt:i4>
      </vt:variant>
      <vt:variant>
        <vt:lpstr>Design</vt:lpstr>
      </vt:variant>
      <vt:variant>
        <vt:i4>1</vt:i4>
      </vt:variant>
      <vt:variant>
        <vt:lpstr>Eingebettete OLE-Server</vt:lpstr>
      </vt:variant>
      <vt:variant>
        <vt:i4>1</vt:i4>
      </vt:variant>
      <vt:variant>
        <vt:lpstr>Folientitel</vt:lpstr>
      </vt:variant>
      <vt:variant>
        <vt:i4>22</vt:i4>
      </vt:variant>
    </vt:vector>
  </HeadingPairs>
  <TitlesOfParts>
    <vt:vector size="27" baseType="lpstr">
      <vt:lpstr>Arial</vt:lpstr>
      <vt:lpstr>Calibri</vt:lpstr>
      <vt:lpstr>Times New Roman</vt:lpstr>
      <vt:lpstr>TU_PPT_Master_mitBild_V02_Aussicht</vt:lpstr>
      <vt:lpstr>TCLayout.ActiveDocument.1</vt:lpstr>
      <vt:lpstr>Frequent Route Mining</vt:lpstr>
      <vt:lpstr>Gliederung</vt:lpstr>
      <vt:lpstr>Vorgehen</vt:lpstr>
      <vt:lpstr>Vorgehen (2)</vt:lpstr>
      <vt:lpstr>Vorgehen (3)</vt:lpstr>
      <vt:lpstr>Common Segment</vt:lpstr>
      <vt:lpstr>Common Segment (2): Index-Group- Segment (IGS)  </vt:lpstr>
      <vt:lpstr>Common Segment (3) : TRACLUS </vt:lpstr>
      <vt:lpstr>Common Segment (5): Index-Group- Segment Vs TRACLUS</vt:lpstr>
      <vt:lpstr>Common Segment (4) : Distanzfunktion von TRACLUS </vt:lpstr>
      <vt:lpstr>  Common Segment (5) : Distanzfunktion von TRACLUS </vt:lpstr>
      <vt:lpstr>Zwischen Ergebnisse: Segment</vt:lpstr>
      <vt:lpstr>Zwischen Ergebnisse (2): Segment</vt:lpstr>
      <vt:lpstr>Zwischen Ergebnisse (3): Segment</vt:lpstr>
      <vt:lpstr>Zwischen Ergebnisse (4): Segment</vt:lpstr>
      <vt:lpstr>Zwischen Ergebnisse (5) : Segment</vt:lpstr>
      <vt:lpstr>Zwischen Ergebniss (6): Segment</vt:lpstr>
      <vt:lpstr>Zwischen Ergebnis (7): Daten</vt:lpstr>
      <vt:lpstr>Nächste Schritte</vt:lpstr>
      <vt:lpstr>Zeitplan</vt:lpstr>
      <vt:lpstr>Zeitplan (2)</vt:lpstr>
      <vt:lpstr>Literaturverzeichnis</vt:lpstr>
    </vt:vector>
  </TitlesOfParts>
  <Company>TU-Berlin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 HABEN DIE IDEE FÜR DIE ZUKUNFT</dc:title>
  <dc:creator>dinaro</dc:creator>
  <cp:lastModifiedBy>TU-Pseudonym 3716863163873121</cp:lastModifiedBy>
  <cp:revision>170</cp:revision>
  <cp:lastPrinted>2015-07-22T10:43:36Z</cp:lastPrinted>
  <dcterms:created xsi:type="dcterms:W3CDTF">2013-10-10T08:42:41Z</dcterms:created>
  <dcterms:modified xsi:type="dcterms:W3CDTF">2019-06-17T11:22:28Z</dcterms:modified>
</cp:coreProperties>
</file>